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9" r:id="rId1"/>
  </p:sldMasterIdLst>
  <p:notesMasterIdLst>
    <p:notesMasterId r:id="rId26"/>
  </p:notesMasterIdLst>
  <p:handoutMasterIdLst>
    <p:handoutMasterId r:id="rId27"/>
  </p:handoutMasterIdLst>
  <p:sldIdLst>
    <p:sldId id="303" r:id="rId2"/>
    <p:sldId id="361" r:id="rId3"/>
    <p:sldId id="377" r:id="rId4"/>
    <p:sldId id="363" r:id="rId5"/>
    <p:sldId id="306" r:id="rId6"/>
    <p:sldId id="311" r:id="rId7"/>
    <p:sldId id="320" r:id="rId8"/>
    <p:sldId id="318" r:id="rId9"/>
    <p:sldId id="368" r:id="rId10"/>
    <p:sldId id="367" r:id="rId11"/>
    <p:sldId id="366" r:id="rId12"/>
    <p:sldId id="364" r:id="rId13"/>
    <p:sldId id="365" r:id="rId14"/>
    <p:sldId id="375" r:id="rId15"/>
    <p:sldId id="370" r:id="rId16"/>
    <p:sldId id="371" r:id="rId17"/>
    <p:sldId id="373" r:id="rId18"/>
    <p:sldId id="358" r:id="rId19"/>
    <p:sldId id="357" r:id="rId20"/>
    <p:sldId id="359" r:id="rId21"/>
    <p:sldId id="376" r:id="rId22"/>
    <p:sldId id="374" r:id="rId23"/>
    <p:sldId id="317" r:id="rId24"/>
    <p:sldId id="356" r:id="rId25"/>
  </p:sldIdLst>
  <p:sldSz cx="9144000" cy="6858000" type="screen4x3"/>
  <p:notesSz cx="6858000" cy="9144000"/>
  <p:defaultTextStyle>
    <a:defPPr>
      <a:defRPr lang="de-DE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5pPr>
    <a:lvl6pPr marL="2286000" algn="l" defTabSz="457200" rtl="0" eaLnBrk="1" latinLnBrk="0" hangingPunct="1"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6pPr>
    <a:lvl7pPr marL="2743200" algn="l" defTabSz="457200" rtl="0" eaLnBrk="1" latinLnBrk="0" hangingPunct="1"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7pPr>
    <a:lvl8pPr marL="3200400" algn="l" defTabSz="457200" rtl="0" eaLnBrk="1" latinLnBrk="0" hangingPunct="1"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8pPr>
    <a:lvl9pPr marL="3657600" algn="l" defTabSz="457200" rtl="0" eaLnBrk="1" latinLnBrk="0" hangingPunct="1"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9pPr>
  </p:defaultTextStyle>
  <p:extLst>
    <p:ext uri="{521415D9-36F7-43E2-AB2F-B90AF26B5E84}">
      <p14:sectionLst xmlns:p14="http://schemas.microsoft.com/office/powerpoint/2010/main">
        <p14:section name="Default Section" id="{5876C0AE-68B0-48E2-A0C3-48F00A2C0FF2}">
          <p14:sldIdLst>
            <p14:sldId id="303"/>
            <p14:sldId id="361"/>
            <p14:sldId id="377"/>
            <p14:sldId id="363"/>
            <p14:sldId id="306"/>
            <p14:sldId id="311"/>
            <p14:sldId id="320"/>
            <p14:sldId id="318"/>
            <p14:sldId id="368"/>
            <p14:sldId id="367"/>
            <p14:sldId id="366"/>
            <p14:sldId id="364"/>
            <p14:sldId id="365"/>
            <p14:sldId id="375"/>
            <p14:sldId id="370"/>
            <p14:sldId id="371"/>
            <p14:sldId id="373"/>
            <p14:sldId id="358"/>
            <p14:sldId id="357"/>
            <p14:sldId id="359"/>
            <p14:sldId id="376"/>
            <p14:sldId id="374"/>
            <p14:sldId id="317"/>
            <p14:sldId id="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44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720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24">
          <p15:clr>
            <a:srgbClr val="A4A3A4"/>
          </p15:clr>
        </p15:guide>
        <p15:guide id="6" pos="5378">
          <p15:clr>
            <a:srgbClr val="A4A3A4"/>
          </p15:clr>
        </p15:guide>
        <p15:guide id="7" pos="3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6C993"/>
    <a:srgbClr val="7B003F"/>
    <a:srgbClr val="A5A5A5"/>
    <a:srgbClr val="999AB9"/>
    <a:srgbClr val="C0C0C0"/>
    <a:srgbClr val="FF6600"/>
    <a:srgbClr val="FFB600"/>
    <a:srgbClr val="FF9900"/>
    <a:srgbClr val="C81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38B1855-1B75-4FBE-930C-398BA8C253C6}" styleName="Designformatvorlage 2 - Akz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6" autoAdjust="0"/>
    <p:restoredTop sz="92058" autoAdjust="0"/>
  </p:normalViewPr>
  <p:slideViewPr>
    <p:cSldViewPr snapToObjects="1" showGuides="1">
      <p:cViewPr varScale="1">
        <p:scale>
          <a:sx n="106" d="100"/>
          <a:sy n="106" d="100"/>
        </p:scale>
        <p:origin x="1524" y="114"/>
      </p:cViewPr>
      <p:guideLst>
        <p:guide orient="horz" pos="2440"/>
        <p:guide orient="horz" pos="1008"/>
        <p:guide orient="horz" pos="720"/>
        <p:guide orient="horz" pos="2160"/>
        <p:guide orient="horz" pos="3024"/>
        <p:guide pos="5378"/>
        <p:guide pos="3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88" d="100"/>
          <a:sy n="88" d="100"/>
        </p:scale>
        <p:origin x="343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8E474F-424C-446E-8E31-5A1AFF9EE0F1}" type="doc">
      <dgm:prSet loTypeId="urn:microsoft.com/office/officeart/2008/layout/RadialCluster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778F9C01-D93D-4B93-85DD-B5EBEF3E0B71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Consuming Expired Drinks </a:t>
          </a:r>
        </a:p>
      </dgm:t>
    </dgm:pt>
    <dgm:pt modelId="{DC4B8AF1-AEBA-48F8-81A1-58506FDF2269}" type="parTrans" cxnId="{472B8EB5-DF08-48F2-BC69-0C5DA937407E}">
      <dgm:prSet/>
      <dgm:spPr/>
      <dgm:t>
        <a:bodyPr/>
        <a:lstStyle/>
        <a:p>
          <a:endParaRPr lang="en-US"/>
        </a:p>
      </dgm:t>
    </dgm:pt>
    <dgm:pt modelId="{7F000453-8092-4F08-8314-23AC879E5340}" type="sibTrans" cxnId="{472B8EB5-DF08-48F2-BC69-0C5DA937407E}">
      <dgm:prSet/>
      <dgm:spPr/>
      <dgm:t>
        <a:bodyPr/>
        <a:lstStyle/>
        <a:p>
          <a:endParaRPr lang="en-US"/>
        </a:p>
      </dgm:t>
    </dgm:pt>
    <dgm:pt modelId="{B2E112C3-A718-4BE1-834E-82F1C7A425A9}">
      <dgm:prSet phldrT="[Text]"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Stomach cramp, Fever, Vomiting, Nausea, Diarrhea, etc. </a:t>
          </a:r>
        </a:p>
      </dgm:t>
    </dgm:pt>
    <dgm:pt modelId="{F0D29A7D-33E9-497A-B764-FBDE66138878}" type="parTrans" cxnId="{21643307-7B7E-4D9E-AF9A-88FEF1737E7F}">
      <dgm:prSet/>
      <dgm:spPr/>
      <dgm:t>
        <a:bodyPr/>
        <a:lstStyle/>
        <a:p>
          <a:endParaRPr lang="en-US"/>
        </a:p>
      </dgm:t>
    </dgm:pt>
    <dgm:pt modelId="{4E3252A8-E6C8-4760-A323-AEF70CE9F33C}" type="sibTrans" cxnId="{21643307-7B7E-4D9E-AF9A-88FEF1737E7F}">
      <dgm:prSet/>
      <dgm:spPr/>
      <dgm:t>
        <a:bodyPr/>
        <a:lstStyle/>
        <a:p>
          <a:endParaRPr lang="en-US"/>
        </a:p>
      </dgm:t>
    </dgm:pt>
    <dgm:pt modelId="{D923DB17-C917-4F7B-AD2B-4A3F3E4C5C07}">
      <dgm:prSet phldrT="[Text]"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Detecting spoilage takes time </a:t>
          </a:r>
        </a:p>
      </dgm:t>
    </dgm:pt>
    <dgm:pt modelId="{255AC7FB-E584-4E67-9E25-5F158659A6D3}" type="parTrans" cxnId="{5919E402-8B9C-4A20-9E34-D1B17F4CF22B}">
      <dgm:prSet/>
      <dgm:spPr/>
      <dgm:t>
        <a:bodyPr/>
        <a:lstStyle/>
        <a:p>
          <a:endParaRPr lang="en-US"/>
        </a:p>
      </dgm:t>
    </dgm:pt>
    <dgm:pt modelId="{3C111EFB-3057-4AD4-BBCB-125FE684B075}" type="sibTrans" cxnId="{5919E402-8B9C-4A20-9E34-D1B17F4CF22B}">
      <dgm:prSet/>
      <dgm:spPr/>
      <dgm:t>
        <a:bodyPr/>
        <a:lstStyle/>
        <a:p>
          <a:endParaRPr lang="en-US"/>
        </a:p>
      </dgm:t>
    </dgm:pt>
    <dgm:pt modelId="{C75A22BF-1148-4CF5-94F2-E6469E9B1396}">
      <dgm:prSet phldrT="[Text]"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Children not  aware of the early signs of expired drinks</a:t>
          </a:r>
        </a:p>
      </dgm:t>
    </dgm:pt>
    <dgm:pt modelId="{E11C2291-EA22-42ED-8B17-C34E4EFC9272}" type="parTrans" cxnId="{C531F075-D60B-472C-B703-1E828002A25D}">
      <dgm:prSet/>
      <dgm:spPr/>
      <dgm:t>
        <a:bodyPr/>
        <a:lstStyle/>
        <a:p>
          <a:endParaRPr lang="en-US"/>
        </a:p>
      </dgm:t>
    </dgm:pt>
    <dgm:pt modelId="{A5CA0602-1742-442C-A302-50BDDAC53C0F}" type="sibTrans" cxnId="{C531F075-D60B-472C-B703-1E828002A25D}">
      <dgm:prSet/>
      <dgm:spPr/>
      <dgm:t>
        <a:bodyPr/>
        <a:lstStyle/>
        <a:p>
          <a:endParaRPr lang="en-US"/>
        </a:p>
      </dgm:t>
    </dgm:pt>
    <dgm:pt modelId="{EEADDE31-A7D4-4A1C-B3D7-F93D078B975C}" type="pres">
      <dgm:prSet presAssocID="{A98E474F-424C-446E-8E31-5A1AFF9EE0F1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E641807-9F0F-46B2-8A49-237FE95A6B40}" type="pres">
      <dgm:prSet presAssocID="{778F9C01-D93D-4B93-85DD-B5EBEF3E0B71}" presName="singleCycle" presStyleCnt="0"/>
      <dgm:spPr/>
    </dgm:pt>
    <dgm:pt modelId="{E8F8C148-E2BC-4C21-86F4-47D38BF6334E}" type="pres">
      <dgm:prSet presAssocID="{778F9C01-D93D-4B93-85DD-B5EBEF3E0B71}" presName="singleCenter" presStyleLbl="node1" presStyleIdx="0" presStyleCnt="4" custScaleX="117021">
        <dgm:presLayoutVars>
          <dgm:chMax val="7"/>
          <dgm:chPref val="7"/>
        </dgm:presLayoutVars>
      </dgm:prSet>
      <dgm:spPr/>
    </dgm:pt>
    <dgm:pt modelId="{B2681395-5738-442A-9E0B-4804481869AE}" type="pres">
      <dgm:prSet presAssocID="{F0D29A7D-33E9-497A-B764-FBDE66138878}" presName="Name56" presStyleLbl="parChTrans1D2" presStyleIdx="0" presStyleCnt="3"/>
      <dgm:spPr/>
    </dgm:pt>
    <dgm:pt modelId="{9FAC6AD3-6011-4E61-B842-23BEDAF262D3}" type="pres">
      <dgm:prSet presAssocID="{B2E112C3-A718-4BE1-834E-82F1C7A425A9}" presName="text0" presStyleLbl="node1" presStyleIdx="1" presStyleCnt="4" custScaleX="327867">
        <dgm:presLayoutVars>
          <dgm:bulletEnabled val="1"/>
        </dgm:presLayoutVars>
      </dgm:prSet>
      <dgm:spPr/>
    </dgm:pt>
    <dgm:pt modelId="{B6FAE65C-C1EA-416D-8DF9-7605D18A2F5B}" type="pres">
      <dgm:prSet presAssocID="{255AC7FB-E584-4E67-9E25-5F158659A6D3}" presName="Name56" presStyleLbl="parChTrans1D2" presStyleIdx="1" presStyleCnt="3"/>
      <dgm:spPr/>
    </dgm:pt>
    <dgm:pt modelId="{EF5EA2B9-CA30-47EF-A123-7FD0FDEDEF91}" type="pres">
      <dgm:prSet presAssocID="{D923DB17-C917-4F7B-AD2B-4A3F3E4C5C07}" presName="text0" presStyleLbl="node1" presStyleIdx="2" presStyleCnt="4" custScaleX="203668" custScaleY="133029" custRadScaleRad="137129" custRadScaleInc="-14259">
        <dgm:presLayoutVars>
          <dgm:bulletEnabled val="1"/>
        </dgm:presLayoutVars>
      </dgm:prSet>
      <dgm:spPr/>
    </dgm:pt>
    <dgm:pt modelId="{70D0F2C3-61CD-4EBF-9F6E-B816C3551679}" type="pres">
      <dgm:prSet presAssocID="{E11C2291-EA22-42ED-8B17-C34E4EFC9272}" presName="Name56" presStyleLbl="parChTrans1D2" presStyleIdx="2" presStyleCnt="3"/>
      <dgm:spPr/>
    </dgm:pt>
    <dgm:pt modelId="{7670EED0-E7C0-43B8-AB2A-1739421DE289}" type="pres">
      <dgm:prSet presAssocID="{C75A22BF-1148-4CF5-94F2-E6469E9B1396}" presName="text0" presStyleLbl="node1" presStyleIdx="3" presStyleCnt="4" custScaleX="198945" custScaleY="144864" custRadScaleRad="130996" custRadScaleInc="12496">
        <dgm:presLayoutVars>
          <dgm:bulletEnabled val="1"/>
        </dgm:presLayoutVars>
      </dgm:prSet>
      <dgm:spPr/>
    </dgm:pt>
  </dgm:ptLst>
  <dgm:cxnLst>
    <dgm:cxn modelId="{5919E402-8B9C-4A20-9E34-D1B17F4CF22B}" srcId="{778F9C01-D93D-4B93-85DD-B5EBEF3E0B71}" destId="{D923DB17-C917-4F7B-AD2B-4A3F3E4C5C07}" srcOrd="1" destOrd="0" parTransId="{255AC7FB-E584-4E67-9E25-5F158659A6D3}" sibTransId="{3C111EFB-3057-4AD4-BBCB-125FE684B075}"/>
    <dgm:cxn modelId="{21643307-7B7E-4D9E-AF9A-88FEF1737E7F}" srcId="{778F9C01-D93D-4B93-85DD-B5EBEF3E0B71}" destId="{B2E112C3-A718-4BE1-834E-82F1C7A425A9}" srcOrd="0" destOrd="0" parTransId="{F0D29A7D-33E9-497A-B764-FBDE66138878}" sibTransId="{4E3252A8-E6C8-4760-A323-AEF70CE9F33C}"/>
    <dgm:cxn modelId="{3115E427-CFAB-42F1-89A5-CCB9A26BFEE4}" type="presOf" srcId="{E11C2291-EA22-42ED-8B17-C34E4EFC9272}" destId="{70D0F2C3-61CD-4EBF-9F6E-B816C3551679}" srcOrd="0" destOrd="0" presId="urn:microsoft.com/office/officeart/2008/layout/RadialCluster"/>
    <dgm:cxn modelId="{3801252C-56C6-41BB-B04B-AB5713DE7CB3}" type="presOf" srcId="{B2E112C3-A718-4BE1-834E-82F1C7A425A9}" destId="{9FAC6AD3-6011-4E61-B842-23BEDAF262D3}" srcOrd="0" destOrd="0" presId="urn:microsoft.com/office/officeart/2008/layout/RadialCluster"/>
    <dgm:cxn modelId="{3F744554-642C-4474-BF37-52A6BE6E13AC}" type="presOf" srcId="{778F9C01-D93D-4B93-85DD-B5EBEF3E0B71}" destId="{E8F8C148-E2BC-4C21-86F4-47D38BF6334E}" srcOrd="0" destOrd="0" presId="urn:microsoft.com/office/officeart/2008/layout/RadialCluster"/>
    <dgm:cxn modelId="{C531F075-D60B-472C-B703-1E828002A25D}" srcId="{778F9C01-D93D-4B93-85DD-B5EBEF3E0B71}" destId="{C75A22BF-1148-4CF5-94F2-E6469E9B1396}" srcOrd="2" destOrd="0" parTransId="{E11C2291-EA22-42ED-8B17-C34E4EFC9272}" sibTransId="{A5CA0602-1742-442C-A302-50BDDAC53C0F}"/>
    <dgm:cxn modelId="{A326AC83-8F2F-4F53-BCF2-9B959DB5A8DF}" type="presOf" srcId="{C75A22BF-1148-4CF5-94F2-E6469E9B1396}" destId="{7670EED0-E7C0-43B8-AB2A-1739421DE289}" srcOrd="0" destOrd="0" presId="urn:microsoft.com/office/officeart/2008/layout/RadialCluster"/>
    <dgm:cxn modelId="{EEABA9B3-3150-4D0C-AEC0-505B7B6EFE8B}" type="presOf" srcId="{255AC7FB-E584-4E67-9E25-5F158659A6D3}" destId="{B6FAE65C-C1EA-416D-8DF9-7605D18A2F5B}" srcOrd="0" destOrd="0" presId="urn:microsoft.com/office/officeart/2008/layout/RadialCluster"/>
    <dgm:cxn modelId="{472B8EB5-DF08-48F2-BC69-0C5DA937407E}" srcId="{A98E474F-424C-446E-8E31-5A1AFF9EE0F1}" destId="{778F9C01-D93D-4B93-85DD-B5EBEF3E0B71}" srcOrd="0" destOrd="0" parTransId="{DC4B8AF1-AEBA-48F8-81A1-58506FDF2269}" sibTransId="{7F000453-8092-4F08-8314-23AC879E5340}"/>
    <dgm:cxn modelId="{CC44AFBB-5018-41F2-AF85-FC994B40D8BC}" type="presOf" srcId="{A98E474F-424C-446E-8E31-5A1AFF9EE0F1}" destId="{EEADDE31-A7D4-4A1C-B3D7-F93D078B975C}" srcOrd="0" destOrd="0" presId="urn:microsoft.com/office/officeart/2008/layout/RadialCluster"/>
    <dgm:cxn modelId="{DFFBABDB-DEBD-48FE-8B27-0C0D35E26E8E}" type="presOf" srcId="{F0D29A7D-33E9-497A-B764-FBDE66138878}" destId="{B2681395-5738-442A-9E0B-4804481869AE}" srcOrd="0" destOrd="0" presId="urn:microsoft.com/office/officeart/2008/layout/RadialCluster"/>
    <dgm:cxn modelId="{BD7C2FE5-8415-43C1-B2DD-10A73EC85198}" type="presOf" srcId="{D923DB17-C917-4F7B-AD2B-4A3F3E4C5C07}" destId="{EF5EA2B9-CA30-47EF-A123-7FD0FDEDEF91}" srcOrd="0" destOrd="0" presId="urn:microsoft.com/office/officeart/2008/layout/RadialCluster"/>
    <dgm:cxn modelId="{9C85B83C-1B22-4FB0-A2C5-C6F2914AE837}" type="presParOf" srcId="{EEADDE31-A7D4-4A1C-B3D7-F93D078B975C}" destId="{4E641807-9F0F-46B2-8A49-237FE95A6B40}" srcOrd="0" destOrd="0" presId="urn:microsoft.com/office/officeart/2008/layout/RadialCluster"/>
    <dgm:cxn modelId="{C55A9799-D965-4360-9AD8-A09327636FAD}" type="presParOf" srcId="{4E641807-9F0F-46B2-8A49-237FE95A6B40}" destId="{E8F8C148-E2BC-4C21-86F4-47D38BF6334E}" srcOrd="0" destOrd="0" presId="urn:microsoft.com/office/officeart/2008/layout/RadialCluster"/>
    <dgm:cxn modelId="{769F7C9B-3314-4277-8F9B-B2640EE39B5E}" type="presParOf" srcId="{4E641807-9F0F-46B2-8A49-237FE95A6B40}" destId="{B2681395-5738-442A-9E0B-4804481869AE}" srcOrd="1" destOrd="0" presId="urn:microsoft.com/office/officeart/2008/layout/RadialCluster"/>
    <dgm:cxn modelId="{D104C71F-ACE4-4570-A13E-FF5CE9744EBA}" type="presParOf" srcId="{4E641807-9F0F-46B2-8A49-237FE95A6B40}" destId="{9FAC6AD3-6011-4E61-B842-23BEDAF262D3}" srcOrd="2" destOrd="0" presId="urn:microsoft.com/office/officeart/2008/layout/RadialCluster"/>
    <dgm:cxn modelId="{4B04D7EA-A733-4E8E-92FE-D348531F8DD3}" type="presParOf" srcId="{4E641807-9F0F-46B2-8A49-237FE95A6B40}" destId="{B6FAE65C-C1EA-416D-8DF9-7605D18A2F5B}" srcOrd="3" destOrd="0" presId="urn:microsoft.com/office/officeart/2008/layout/RadialCluster"/>
    <dgm:cxn modelId="{821603FC-150B-4D91-96DE-3A199CDFA767}" type="presParOf" srcId="{4E641807-9F0F-46B2-8A49-237FE95A6B40}" destId="{EF5EA2B9-CA30-47EF-A123-7FD0FDEDEF91}" srcOrd="4" destOrd="0" presId="urn:microsoft.com/office/officeart/2008/layout/RadialCluster"/>
    <dgm:cxn modelId="{59F80470-F25A-4ABB-B38E-EF705B334074}" type="presParOf" srcId="{4E641807-9F0F-46B2-8A49-237FE95A6B40}" destId="{70D0F2C3-61CD-4EBF-9F6E-B816C3551679}" srcOrd="5" destOrd="0" presId="urn:microsoft.com/office/officeart/2008/layout/RadialCluster"/>
    <dgm:cxn modelId="{013E9741-C53F-43A2-B4B3-96CCC5519F8E}" type="presParOf" srcId="{4E641807-9F0F-46B2-8A49-237FE95A6B40}" destId="{7670EED0-E7C0-43B8-AB2A-1739421DE289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23CA9B-EBB3-4E2B-9567-9C78AD359B6F}" type="doc">
      <dgm:prSet loTypeId="urn:microsoft.com/office/officeart/2005/8/layout/orgChart1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DB389879-F217-4888-86AB-F44ED5804C12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Components</a:t>
          </a:r>
          <a:endParaRPr lang="en-US" sz="1600" dirty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A030753-CAC7-474C-9297-7932B06BBE03}" type="parTrans" cxnId="{C54391FC-EB68-4745-AE36-373FB3AE13A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938B90B-0AA7-4634-AC58-359819FCF9AB}" type="sibTrans" cxnId="{C54391FC-EB68-4745-AE36-373FB3AE13A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F91663-7B4F-43DA-9BB1-09A4A3F47BC1}">
      <dgm:prSet phldrT="[Text]" custT="1"/>
      <dgm:spPr/>
      <dgm:t>
        <a:bodyPr/>
        <a:lstStyle/>
        <a:p>
          <a:r>
            <a:rPr lang="en-US" sz="1600" b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sensors</a:t>
          </a:r>
        </a:p>
      </dgm:t>
    </dgm:pt>
    <dgm:pt modelId="{719C77D7-5C59-4ADE-AD97-FF32FB64C450}" type="parTrans" cxnId="{76135C4C-6EA9-4ED5-AE45-334CCF20BF5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06E3A9-BF3E-46AF-83C8-A8819E82EDDF}" type="sibTrans" cxnId="{76135C4C-6EA9-4ED5-AE45-334CCF20BF5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8A4185-7E18-4CEF-A3EA-C6A5DEFF1039}">
      <dgm:prSet phldrT="[Text]" custT="1"/>
      <dgm:spPr/>
      <dgm:t>
        <a:bodyPr/>
        <a:lstStyle/>
        <a:p>
          <a:r>
            <a:rPr lang="en-US" sz="1600" b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Microprocessor</a:t>
          </a:r>
        </a:p>
      </dgm:t>
    </dgm:pt>
    <dgm:pt modelId="{845A661D-E7A1-4A06-868F-FF7E24FA14A6}" type="parTrans" cxnId="{E606125D-DC59-40AB-A327-E12CCC42A8C1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33BC415-E423-4576-9286-3CF66DA02361}" type="sibTrans" cxnId="{E606125D-DC59-40AB-A327-E12CCC42A8C1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40D2A51-6937-4C17-B364-5FEC03B0265D}">
      <dgm:prSet phldrT="[Text]"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capacitors</a:t>
          </a:r>
        </a:p>
      </dgm:t>
    </dgm:pt>
    <dgm:pt modelId="{0815230E-BD20-41A7-9E2E-81CA7F13F50B}" type="parTrans" cxnId="{A960C9C4-832A-45B1-8346-0BDF7E55DBC0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8D75AC8-02B8-4CCA-ADEB-F81817C89929}" type="sibTrans" cxnId="{A960C9C4-832A-45B1-8346-0BDF7E55DBC0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F10A53D-DFE4-48C9-8121-48228C2240BD}">
      <dgm:prSet phldrT="[Text]"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Infrared </a:t>
          </a:r>
        </a:p>
        <a:p>
          <a:r>
            <a:rPr 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network</a:t>
          </a:r>
        </a:p>
      </dgm:t>
    </dgm:pt>
    <dgm:pt modelId="{4FA2AE2C-8262-4898-B0C4-6DC24658A70E}" type="parTrans" cxnId="{17420B44-1D40-422A-A654-96E90976279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AAF1A74-FD12-4873-AD6F-46E164F297F9}" type="sibTrans" cxnId="{17420B44-1D40-422A-A654-96E90976279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C6F9534-1AA5-4F85-9D49-AC871E962F15}">
      <dgm:prSet phldrT="[Text]"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Software</a:t>
          </a:r>
        </a:p>
      </dgm:t>
    </dgm:pt>
    <dgm:pt modelId="{E3FF0E1D-4EA8-425E-A2A0-8987297AA56F}" type="parTrans" cxnId="{46A7569A-4ECA-4E9A-8B47-992ED7A29E4A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0304A53-AE1F-44A3-94E5-015DA8AE69D1}" type="sibTrans" cxnId="{46A7569A-4ECA-4E9A-8B47-992ED7A29E4A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121CCE1-183F-4580-8C31-5F3D51624942}" type="pres">
      <dgm:prSet presAssocID="{7123CA9B-EBB3-4E2B-9567-9C78AD359B6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0B37369-DBC9-4F51-A72C-CB9423663BF2}" type="pres">
      <dgm:prSet presAssocID="{DB389879-F217-4888-86AB-F44ED5804C12}" presName="hierRoot1" presStyleCnt="0">
        <dgm:presLayoutVars>
          <dgm:hierBranch val="init"/>
        </dgm:presLayoutVars>
      </dgm:prSet>
      <dgm:spPr/>
    </dgm:pt>
    <dgm:pt modelId="{555BEDAA-7596-4950-9A21-97DD63C555FC}" type="pres">
      <dgm:prSet presAssocID="{DB389879-F217-4888-86AB-F44ED5804C12}" presName="rootComposite1" presStyleCnt="0"/>
      <dgm:spPr/>
    </dgm:pt>
    <dgm:pt modelId="{528BADFA-7856-4067-B990-120A18DD2DDC}" type="pres">
      <dgm:prSet presAssocID="{DB389879-F217-4888-86AB-F44ED5804C12}" presName="rootText1" presStyleLbl="node0" presStyleIdx="0" presStyleCnt="1" custLinFactNeighborX="-3294" custLinFactNeighborY="-6895">
        <dgm:presLayoutVars>
          <dgm:chPref val="3"/>
        </dgm:presLayoutVars>
      </dgm:prSet>
      <dgm:spPr/>
    </dgm:pt>
    <dgm:pt modelId="{CBBFA1DF-9515-489B-A2DC-434BB1DEFC33}" type="pres">
      <dgm:prSet presAssocID="{DB389879-F217-4888-86AB-F44ED5804C12}" presName="rootConnector1" presStyleLbl="node1" presStyleIdx="0" presStyleCnt="0"/>
      <dgm:spPr/>
    </dgm:pt>
    <dgm:pt modelId="{18751663-D2FE-454F-87BF-4F48142432C8}" type="pres">
      <dgm:prSet presAssocID="{DB389879-F217-4888-86AB-F44ED5804C12}" presName="hierChild2" presStyleCnt="0"/>
      <dgm:spPr/>
    </dgm:pt>
    <dgm:pt modelId="{AFE6C4D2-37FC-450F-9E96-D726FE19CB52}" type="pres">
      <dgm:prSet presAssocID="{719C77D7-5C59-4ADE-AD97-FF32FB64C450}" presName="Name37" presStyleLbl="parChTrans1D2" presStyleIdx="0" presStyleCnt="5"/>
      <dgm:spPr/>
    </dgm:pt>
    <dgm:pt modelId="{9746B30D-F145-4192-983A-60481A075338}" type="pres">
      <dgm:prSet presAssocID="{A0F91663-7B4F-43DA-9BB1-09A4A3F47BC1}" presName="hierRoot2" presStyleCnt="0">
        <dgm:presLayoutVars>
          <dgm:hierBranch val="init"/>
        </dgm:presLayoutVars>
      </dgm:prSet>
      <dgm:spPr/>
    </dgm:pt>
    <dgm:pt modelId="{5FAAD569-4E0A-443F-906D-A1438EC17CF7}" type="pres">
      <dgm:prSet presAssocID="{A0F91663-7B4F-43DA-9BB1-09A4A3F47BC1}" presName="rootComposite" presStyleCnt="0"/>
      <dgm:spPr/>
    </dgm:pt>
    <dgm:pt modelId="{FB9DB190-6619-4253-BF03-6D700D12F394}" type="pres">
      <dgm:prSet presAssocID="{A0F91663-7B4F-43DA-9BB1-09A4A3F47BC1}" presName="rootText" presStyleLbl="node2" presStyleIdx="0" presStyleCnt="5">
        <dgm:presLayoutVars>
          <dgm:chPref val="3"/>
        </dgm:presLayoutVars>
      </dgm:prSet>
      <dgm:spPr/>
    </dgm:pt>
    <dgm:pt modelId="{786F502A-2CFD-46C9-95C0-1796816F2FD6}" type="pres">
      <dgm:prSet presAssocID="{A0F91663-7B4F-43DA-9BB1-09A4A3F47BC1}" presName="rootConnector" presStyleLbl="node2" presStyleIdx="0" presStyleCnt="5"/>
      <dgm:spPr/>
    </dgm:pt>
    <dgm:pt modelId="{DBEBF946-8FF9-45F2-8EE4-64D000845F12}" type="pres">
      <dgm:prSet presAssocID="{A0F91663-7B4F-43DA-9BB1-09A4A3F47BC1}" presName="hierChild4" presStyleCnt="0"/>
      <dgm:spPr/>
    </dgm:pt>
    <dgm:pt modelId="{A563D3F0-A4C6-48F9-92B1-637C4439D714}" type="pres">
      <dgm:prSet presAssocID="{A0F91663-7B4F-43DA-9BB1-09A4A3F47BC1}" presName="hierChild5" presStyleCnt="0"/>
      <dgm:spPr/>
    </dgm:pt>
    <dgm:pt modelId="{A3D00BC0-8FB4-4AC9-AA94-65A7CB687156}" type="pres">
      <dgm:prSet presAssocID="{845A661D-E7A1-4A06-868F-FF7E24FA14A6}" presName="Name37" presStyleLbl="parChTrans1D2" presStyleIdx="1" presStyleCnt="5"/>
      <dgm:spPr/>
    </dgm:pt>
    <dgm:pt modelId="{EA94EE9D-F27E-4D36-B7F9-8D81819D53A1}" type="pres">
      <dgm:prSet presAssocID="{A08A4185-7E18-4CEF-A3EA-C6A5DEFF1039}" presName="hierRoot2" presStyleCnt="0">
        <dgm:presLayoutVars>
          <dgm:hierBranch val="init"/>
        </dgm:presLayoutVars>
      </dgm:prSet>
      <dgm:spPr/>
    </dgm:pt>
    <dgm:pt modelId="{EBABE4F7-275B-470C-BF42-1CEE767D5253}" type="pres">
      <dgm:prSet presAssocID="{A08A4185-7E18-4CEF-A3EA-C6A5DEFF1039}" presName="rootComposite" presStyleCnt="0"/>
      <dgm:spPr/>
    </dgm:pt>
    <dgm:pt modelId="{E0CB6379-124A-4D37-8DB8-59D5A2D221DD}" type="pres">
      <dgm:prSet presAssocID="{A08A4185-7E18-4CEF-A3EA-C6A5DEFF1039}" presName="rootText" presStyleLbl="node2" presStyleIdx="1" presStyleCnt="5">
        <dgm:presLayoutVars>
          <dgm:chPref val="3"/>
        </dgm:presLayoutVars>
      </dgm:prSet>
      <dgm:spPr/>
    </dgm:pt>
    <dgm:pt modelId="{BF23806B-8A8E-4CB2-B819-C21F30C5BFC4}" type="pres">
      <dgm:prSet presAssocID="{A08A4185-7E18-4CEF-A3EA-C6A5DEFF1039}" presName="rootConnector" presStyleLbl="node2" presStyleIdx="1" presStyleCnt="5"/>
      <dgm:spPr/>
    </dgm:pt>
    <dgm:pt modelId="{37DBCA6E-4352-4113-8AC4-901921917666}" type="pres">
      <dgm:prSet presAssocID="{A08A4185-7E18-4CEF-A3EA-C6A5DEFF1039}" presName="hierChild4" presStyleCnt="0"/>
      <dgm:spPr/>
    </dgm:pt>
    <dgm:pt modelId="{115EC7D8-6287-4728-974E-B83E8F53F0CC}" type="pres">
      <dgm:prSet presAssocID="{A08A4185-7E18-4CEF-A3EA-C6A5DEFF1039}" presName="hierChild5" presStyleCnt="0"/>
      <dgm:spPr/>
    </dgm:pt>
    <dgm:pt modelId="{23D279D9-F2C4-4E48-8D32-3CF0E17F61CF}" type="pres">
      <dgm:prSet presAssocID="{0815230E-BD20-41A7-9E2E-81CA7F13F50B}" presName="Name37" presStyleLbl="parChTrans1D2" presStyleIdx="2" presStyleCnt="5"/>
      <dgm:spPr/>
    </dgm:pt>
    <dgm:pt modelId="{1BF0810A-C37F-4C9F-B667-C6AE64D1094C}" type="pres">
      <dgm:prSet presAssocID="{F40D2A51-6937-4C17-B364-5FEC03B0265D}" presName="hierRoot2" presStyleCnt="0">
        <dgm:presLayoutVars>
          <dgm:hierBranch val="init"/>
        </dgm:presLayoutVars>
      </dgm:prSet>
      <dgm:spPr/>
    </dgm:pt>
    <dgm:pt modelId="{A44E4D22-2891-4F5C-813E-7C385675B350}" type="pres">
      <dgm:prSet presAssocID="{F40D2A51-6937-4C17-B364-5FEC03B0265D}" presName="rootComposite" presStyleCnt="0"/>
      <dgm:spPr/>
    </dgm:pt>
    <dgm:pt modelId="{EDCF438B-73D3-4495-BBAD-950DBA6D5826}" type="pres">
      <dgm:prSet presAssocID="{F40D2A51-6937-4C17-B364-5FEC03B0265D}" presName="rootText" presStyleLbl="node2" presStyleIdx="2" presStyleCnt="5">
        <dgm:presLayoutVars>
          <dgm:chPref val="3"/>
        </dgm:presLayoutVars>
      </dgm:prSet>
      <dgm:spPr/>
    </dgm:pt>
    <dgm:pt modelId="{360B759E-3B7B-4793-86D1-26E50DEC9B14}" type="pres">
      <dgm:prSet presAssocID="{F40D2A51-6937-4C17-B364-5FEC03B0265D}" presName="rootConnector" presStyleLbl="node2" presStyleIdx="2" presStyleCnt="5"/>
      <dgm:spPr/>
    </dgm:pt>
    <dgm:pt modelId="{1881D5E4-7D78-469E-B6FE-7998B06508DA}" type="pres">
      <dgm:prSet presAssocID="{F40D2A51-6937-4C17-B364-5FEC03B0265D}" presName="hierChild4" presStyleCnt="0"/>
      <dgm:spPr/>
    </dgm:pt>
    <dgm:pt modelId="{1405BB41-410F-44FE-B2C0-657D7600AD5D}" type="pres">
      <dgm:prSet presAssocID="{F40D2A51-6937-4C17-B364-5FEC03B0265D}" presName="hierChild5" presStyleCnt="0"/>
      <dgm:spPr/>
    </dgm:pt>
    <dgm:pt modelId="{39DF734D-32D1-4E23-A0C7-B2CD8665F971}" type="pres">
      <dgm:prSet presAssocID="{4FA2AE2C-8262-4898-B0C4-6DC24658A70E}" presName="Name37" presStyleLbl="parChTrans1D2" presStyleIdx="3" presStyleCnt="5"/>
      <dgm:spPr/>
    </dgm:pt>
    <dgm:pt modelId="{92E54B09-E158-4ADE-9989-AB8A253BAA37}" type="pres">
      <dgm:prSet presAssocID="{DF10A53D-DFE4-48C9-8121-48228C2240BD}" presName="hierRoot2" presStyleCnt="0">
        <dgm:presLayoutVars>
          <dgm:hierBranch val="init"/>
        </dgm:presLayoutVars>
      </dgm:prSet>
      <dgm:spPr/>
    </dgm:pt>
    <dgm:pt modelId="{5F33910A-DABF-49DD-8A3E-6208122C3C45}" type="pres">
      <dgm:prSet presAssocID="{DF10A53D-DFE4-48C9-8121-48228C2240BD}" presName="rootComposite" presStyleCnt="0"/>
      <dgm:spPr/>
    </dgm:pt>
    <dgm:pt modelId="{E51B0418-39DB-4951-831D-A2C25083B976}" type="pres">
      <dgm:prSet presAssocID="{DF10A53D-DFE4-48C9-8121-48228C2240BD}" presName="rootText" presStyleLbl="node2" presStyleIdx="3" presStyleCnt="5">
        <dgm:presLayoutVars>
          <dgm:chPref val="3"/>
        </dgm:presLayoutVars>
      </dgm:prSet>
      <dgm:spPr/>
    </dgm:pt>
    <dgm:pt modelId="{551600F6-6263-4F20-A124-BA336DCF44C3}" type="pres">
      <dgm:prSet presAssocID="{DF10A53D-DFE4-48C9-8121-48228C2240BD}" presName="rootConnector" presStyleLbl="node2" presStyleIdx="3" presStyleCnt="5"/>
      <dgm:spPr/>
    </dgm:pt>
    <dgm:pt modelId="{A3C6EED4-B13E-4EE1-BAEE-8717F37EBA6D}" type="pres">
      <dgm:prSet presAssocID="{DF10A53D-DFE4-48C9-8121-48228C2240BD}" presName="hierChild4" presStyleCnt="0"/>
      <dgm:spPr/>
    </dgm:pt>
    <dgm:pt modelId="{DA516A69-DF60-4FBD-B52A-2E5EE9A7E311}" type="pres">
      <dgm:prSet presAssocID="{DF10A53D-DFE4-48C9-8121-48228C2240BD}" presName="hierChild5" presStyleCnt="0"/>
      <dgm:spPr/>
    </dgm:pt>
    <dgm:pt modelId="{FD749E1C-0EC2-48A2-852B-E01C13E0E322}" type="pres">
      <dgm:prSet presAssocID="{E3FF0E1D-4EA8-425E-A2A0-8987297AA56F}" presName="Name37" presStyleLbl="parChTrans1D2" presStyleIdx="4" presStyleCnt="5"/>
      <dgm:spPr/>
    </dgm:pt>
    <dgm:pt modelId="{4A0839F2-4095-4719-85E1-B96E168FFE9D}" type="pres">
      <dgm:prSet presAssocID="{EC6F9534-1AA5-4F85-9D49-AC871E962F15}" presName="hierRoot2" presStyleCnt="0">
        <dgm:presLayoutVars>
          <dgm:hierBranch val="init"/>
        </dgm:presLayoutVars>
      </dgm:prSet>
      <dgm:spPr/>
    </dgm:pt>
    <dgm:pt modelId="{88248728-44CB-4DCC-AD4D-6C99B4AFF12B}" type="pres">
      <dgm:prSet presAssocID="{EC6F9534-1AA5-4F85-9D49-AC871E962F15}" presName="rootComposite" presStyleCnt="0"/>
      <dgm:spPr/>
    </dgm:pt>
    <dgm:pt modelId="{4A1FBD43-EB9E-4269-8DDD-F134549E5072}" type="pres">
      <dgm:prSet presAssocID="{EC6F9534-1AA5-4F85-9D49-AC871E962F15}" presName="rootText" presStyleLbl="node2" presStyleIdx="4" presStyleCnt="5">
        <dgm:presLayoutVars>
          <dgm:chPref val="3"/>
        </dgm:presLayoutVars>
      </dgm:prSet>
      <dgm:spPr/>
    </dgm:pt>
    <dgm:pt modelId="{BDCA0E23-51AB-45AA-B7A0-6C646E57E4F6}" type="pres">
      <dgm:prSet presAssocID="{EC6F9534-1AA5-4F85-9D49-AC871E962F15}" presName="rootConnector" presStyleLbl="node2" presStyleIdx="4" presStyleCnt="5"/>
      <dgm:spPr/>
    </dgm:pt>
    <dgm:pt modelId="{978CBC77-9C2F-4350-97C4-9FCBD25166C5}" type="pres">
      <dgm:prSet presAssocID="{EC6F9534-1AA5-4F85-9D49-AC871E962F15}" presName="hierChild4" presStyleCnt="0"/>
      <dgm:spPr/>
    </dgm:pt>
    <dgm:pt modelId="{FEFAE78A-972D-4830-983E-675725BDD8CB}" type="pres">
      <dgm:prSet presAssocID="{EC6F9534-1AA5-4F85-9D49-AC871E962F15}" presName="hierChild5" presStyleCnt="0"/>
      <dgm:spPr/>
    </dgm:pt>
    <dgm:pt modelId="{AB01B422-5364-44F9-864F-FAB99199A641}" type="pres">
      <dgm:prSet presAssocID="{DB389879-F217-4888-86AB-F44ED5804C12}" presName="hierChild3" presStyleCnt="0"/>
      <dgm:spPr/>
    </dgm:pt>
  </dgm:ptLst>
  <dgm:cxnLst>
    <dgm:cxn modelId="{55025B01-BD5F-4D18-B2C8-149DCD8EFF73}" type="presOf" srcId="{0815230E-BD20-41A7-9E2E-81CA7F13F50B}" destId="{23D279D9-F2C4-4E48-8D32-3CF0E17F61CF}" srcOrd="0" destOrd="0" presId="urn:microsoft.com/office/officeart/2005/8/layout/orgChart1"/>
    <dgm:cxn modelId="{439AD401-C42F-4619-B3FA-DE841B37B8B5}" type="presOf" srcId="{845A661D-E7A1-4A06-868F-FF7E24FA14A6}" destId="{A3D00BC0-8FB4-4AC9-AA94-65A7CB687156}" srcOrd="0" destOrd="0" presId="urn:microsoft.com/office/officeart/2005/8/layout/orgChart1"/>
    <dgm:cxn modelId="{7819FE18-FD33-4104-84F1-DA70D640D99F}" type="presOf" srcId="{DB389879-F217-4888-86AB-F44ED5804C12}" destId="{CBBFA1DF-9515-489B-A2DC-434BB1DEFC33}" srcOrd="1" destOrd="0" presId="urn:microsoft.com/office/officeart/2005/8/layout/orgChart1"/>
    <dgm:cxn modelId="{ED6A1321-2775-421B-A9FB-F55840A4F7B3}" type="presOf" srcId="{F40D2A51-6937-4C17-B364-5FEC03B0265D}" destId="{360B759E-3B7B-4793-86D1-26E50DEC9B14}" srcOrd="1" destOrd="0" presId="urn:microsoft.com/office/officeart/2005/8/layout/orgChart1"/>
    <dgm:cxn modelId="{800DA52C-FCA5-4D43-ADF9-93AFF872D42C}" type="presOf" srcId="{4FA2AE2C-8262-4898-B0C4-6DC24658A70E}" destId="{39DF734D-32D1-4E23-A0C7-B2CD8665F971}" srcOrd="0" destOrd="0" presId="urn:microsoft.com/office/officeart/2005/8/layout/orgChart1"/>
    <dgm:cxn modelId="{3102242E-D3D7-4A60-8562-E69468447AD9}" type="presOf" srcId="{EC6F9534-1AA5-4F85-9D49-AC871E962F15}" destId="{BDCA0E23-51AB-45AA-B7A0-6C646E57E4F6}" srcOrd="1" destOrd="0" presId="urn:microsoft.com/office/officeart/2005/8/layout/orgChart1"/>
    <dgm:cxn modelId="{E606125D-DC59-40AB-A327-E12CCC42A8C1}" srcId="{DB389879-F217-4888-86AB-F44ED5804C12}" destId="{A08A4185-7E18-4CEF-A3EA-C6A5DEFF1039}" srcOrd="1" destOrd="0" parTransId="{845A661D-E7A1-4A06-868F-FF7E24FA14A6}" sibTransId="{533BC415-E423-4576-9286-3CF66DA02361}"/>
    <dgm:cxn modelId="{D42C3763-C4F5-47AE-96DB-571B29FA99DB}" type="presOf" srcId="{DF10A53D-DFE4-48C9-8121-48228C2240BD}" destId="{E51B0418-39DB-4951-831D-A2C25083B976}" srcOrd="0" destOrd="0" presId="urn:microsoft.com/office/officeart/2005/8/layout/orgChart1"/>
    <dgm:cxn modelId="{17420B44-1D40-422A-A654-96E909762797}" srcId="{DB389879-F217-4888-86AB-F44ED5804C12}" destId="{DF10A53D-DFE4-48C9-8121-48228C2240BD}" srcOrd="3" destOrd="0" parTransId="{4FA2AE2C-8262-4898-B0C4-6DC24658A70E}" sibTransId="{3AAF1A74-FD12-4873-AD6F-46E164F297F9}"/>
    <dgm:cxn modelId="{7F8F6866-D349-47ED-8B7E-E8D76DD03DB0}" type="presOf" srcId="{719C77D7-5C59-4ADE-AD97-FF32FB64C450}" destId="{AFE6C4D2-37FC-450F-9E96-D726FE19CB52}" srcOrd="0" destOrd="0" presId="urn:microsoft.com/office/officeart/2005/8/layout/orgChart1"/>
    <dgm:cxn modelId="{31E66A48-7E49-455D-9086-DC4B8D4825DF}" type="presOf" srcId="{A0F91663-7B4F-43DA-9BB1-09A4A3F47BC1}" destId="{FB9DB190-6619-4253-BF03-6D700D12F394}" srcOrd="0" destOrd="0" presId="urn:microsoft.com/office/officeart/2005/8/layout/orgChart1"/>
    <dgm:cxn modelId="{76135C4C-6EA9-4ED5-AE45-334CCF20BF5B}" srcId="{DB389879-F217-4888-86AB-F44ED5804C12}" destId="{A0F91663-7B4F-43DA-9BB1-09A4A3F47BC1}" srcOrd="0" destOrd="0" parTransId="{719C77D7-5C59-4ADE-AD97-FF32FB64C450}" sibTransId="{5D06E3A9-BF3E-46AF-83C8-A8819E82EDDF}"/>
    <dgm:cxn modelId="{8287037F-89B8-41F9-B7B1-B9BE778C62DA}" type="presOf" srcId="{DB389879-F217-4888-86AB-F44ED5804C12}" destId="{528BADFA-7856-4067-B990-120A18DD2DDC}" srcOrd="0" destOrd="0" presId="urn:microsoft.com/office/officeart/2005/8/layout/orgChart1"/>
    <dgm:cxn modelId="{B1438782-C7AA-4FEA-B8E7-CDBF3CA32DBC}" type="presOf" srcId="{E3FF0E1D-4EA8-425E-A2A0-8987297AA56F}" destId="{FD749E1C-0EC2-48A2-852B-E01C13E0E322}" srcOrd="0" destOrd="0" presId="urn:microsoft.com/office/officeart/2005/8/layout/orgChart1"/>
    <dgm:cxn modelId="{A9B21D89-4054-4AC2-9498-467EEC0B304C}" type="presOf" srcId="{DF10A53D-DFE4-48C9-8121-48228C2240BD}" destId="{551600F6-6263-4F20-A124-BA336DCF44C3}" srcOrd="1" destOrd="0" presId="urn:microsoft.com/office/officeart/2005/8/layout/orgChart1"/>
    <dgm:cxn modelId="{46A7569A-4ECA-4E9A-8B47-992ED7A29E4A}" srcId="{DB389879-F217-4888-86AB-F44ED5804C12}" destId="{EC6F9534-1AA5-4F85-9D49-AC871E962F15}" srcOrd="4" destOrd="0" parTransId="{E3FF0E1D-4EA8-425E-A2A0-8987297AA56F}" sibTransId="{E0304A53-AE1F-44A3-94E5-015DA8AE69D1}"/>
    <dgm:cxn modelId="{663A48C3-ABE0-461C-809E-5AA5C1A32495}" type="presOf" srcId="{EC6F9534-1AA5-4F85-9D49-AC871E962F15}" destId="{4A1FBD43-EB9E-4269-8DDD-F134549E5072}" srcOrd="0" destOrd="0" presId="urn:microsoft.com/office/officeart/2005/8/layout/orgChart1"/>
    <dgm:cxn modelId="{A960C9C4-832A-45B1-8346-0BDF7E55DBC0}" srcId="{DB389879-F217-4888-86AB-F44ED5804C12}" destId="{F40D2A51-6937-4C17-B364-5FEC03B0265D}" srcOrd="2" destOrd="0" parTransId="{0815230E-BD20-41A7-9E2E-81CA7F13F50B}" sibTransId="{D8D75AC8-02B8-4CCA-ADEB-F81817C89929}"/>
    <dgm:cxn modelId="{F6CBB5C7-6A12-48FD-A65A-B088DA01BDDD}" type="presOf" srcId="{A08A4185-7E18-4CEF-A3EA-C6A5DEFF1039}" destId="{E0CB6379-124A-4D37-8DB8-59D5A2D221DD}" srcOrd="0" destOrd="0" presId="urn:microsoft.com/office/officeart/2005/8/layout/orgChart1"/>
    <dgm:cxn modelId="{8EA54DC8-CB43-4EED-BD09-7D0A01E3C16D}" type="presOf" srcId="{A08A4185-7E18-4CEF-A3EA-C6A5DEFF1039}" destId="{BF23806B-8A8E-4CB2-B819-C21F30C5BFC4}" srcOrd="1" destOrd="0" presId="urn:microsoft.com/office/officeart/2005/8/layout/orgChart1"/>
    <dgm:cxn modelId="{707605DF-64A1-422C-B657-C29DC4779C1E}" type="presOf" srcId="{7123CA9B-EBB3-4E2B-9567-9C78AD359B6F}" destId="{5121CCE1-183F-4580-8C31-5F3D51624942}" srcOrd="0" destOrd="0" presId="urn:microsoft.com/office/officeart/2005/8/layout/orgChart1"/>
    <dgm:cxn modelId="{0F45D0EE-58BE-4AA9-808F-A2BCB1329309}" type="presOf" srcId="{F40D2A51-6937-4C17-B364-5FEC03B0265D}" destId="{EDCF438B-73D3-4495-BBAD-950DBA6D5826}" srcOrd="0" destOrd="0" presId="urn:microsoft.com/office/officeart/2005/8/layout/orgChart1"/>
    <dgm:cxn modelId="{13D8AEFA-634D-41E6-9B01-86D14774F5A7}" type="presOf" srcId="{A0F91663-7B4F-43DA-9BB1-09A4A3F47BC1}" destId="{786F502A-2CFD-46C9-95C0-1796816F2FD6}" srcOrd="1" destOrd="0" presId="urn:microsoft.com/office/officeart/2005/8/layout/orgChart1"/>
    <dgm:cxn modelId="{C54391FC-EB68-4745-AE36-373FB3AE13A7}" srcId="{7123CA9B-EBB3-4E2B-9567-9C78AD359B6F}" destId="{DB389879-F217-4888-86AB-F44ED5804C12}" srcOrd="0" destOrd="0" parTransId="{8A030753-CAC7-474C-9297-7932B06BBE03}" sibTransId="{C938B90B-0AA7-4634-AC58-359819FCF9AB}"/>
    <dgm:cxn modelId="{7D326A4A-8282-40D9-8871-CE16A71ACD33}" type="presParOf" srcId="{5121CCE1-183F-4580-8C31-5F3D51624942}" destId="{E0B37369-DBC9-4F51-A72C-CB9423663BF2}" srcOrd="0" destOrd="0" presId="urn:microsoft.com/office/officeart/2005/8/layout/orgChart1"/>
    <dgm:cxn modelId="{0390B277-B51A-450E-AAB4-19E49983BD52}" type="presParOf" srcId="{E0B37369-DBC9-4F51-A72C-CB9423663BF2}" destId="{555BEDAA-7596-4950-9A21-97DD63C555FC}" srcOrd="0" destOrd="0" presId="urn:microsoft.com/office/officeart/2005/8/layout/orgChart1"/>
    <dgm:cxn modelId="{E1647593-AE86-4670-9BC4-C9CC9964EB64}" type="presParOf" srcId="{555BEDAA-7596-4950-9A21-97DD63C555FC}" destId="{528BADFA-7856-4067-B990-120A18DD2DDC}" srcOrd="0" destOrd="0" presId="urn:microsoft.com/office/officeart/2005/8/layout/orgChart1"/>
    <dgm:cxn modelId="{E7F54CAF-890F-46EA-9F94-31436A374F60}" type="presParOf" srcId="{555BEDAA-7596-4950-9A21-97DD63C555FC}" destId="{CBBFA1DF-9515-489B-A2DC-434BB1DEFC33}" srcOrd="1" destOrd="0" presId="urn:microsoft.com/office/officeart/2005/8/layout/orgChart1"/>
    <dgm:cxn modelId="{44482735-FAB8-456B-AC00-1C7A98EE4E36}" type="presParOf" srcId="{E0B37369-DBC9-4F51-A72C-CB9423663BF2}" destId="{18751663-D2FE-454F-87BF-4F48142432C8}" srcOrd="1" destOrd="0" presId="urn:microsoft.com/office/officeart/2005/8/layout/orgChart1"/>
    <dgm:cxn modelId="{D4E26EC4-C0A9-421C-B863-87EC36F46C37}" type="presParOf" srcId="{18751663-D2FE-454F-87BF-4F48142432C8}" destId="{AFE6C4D2-37FC-450F-9E96-D726FE19CB52}" srcOrd="0" destOrd="0" presId="urn:microsoft.com/office/officeart/2005/8/layout/orgChart1"/>
    <dgm:cxn modelId="{DBB1A7FE-008A-4B27-ADB3-E4ECCEED6D43}" type="presParOf" srcId="{18751663-D2FE-454F-87BF-4F48142432C8}" destId="{9746B30D-F145-4192-983A-60481A075338}" srcOrd="1" destOrd="0" presId="urn:microsoft.com/office/officeart/2005/8/layout/orgChart1"/>
    <dgm:cxn modelId="{43859EDE-B8B8-42AC-9DC8-67C33AE122B0}" type="presParOf" srcId="{9746B30D-F145-4192-983A-60481A075338}" destId="{5FAAD569-4E0A-443F-906D-A1438EC17CF7}" srcOrd="0" destOrd="0" presId="urn:microsoft.com/office/officeart/2005/8/layout/orgChart1"/>
    <dgm:cxn modelId="{17B40D2C-4418-4ACD-B7EE-34CB628394D2}" type="presParOf" srcId="{5FAAD569-4E0A-443F-906D-A1438EC17CF7}" destId="{FB9DB190-6619-4253-BF03-6D700D12F394}" srcOrd="0" destOrd="0" presId="urn:microsoft.com/office/officeart/2005/8/layout/orgChart1"/>
    <dgm:cxn modelId="{A6303DA6-59C5-4805-B198-60864C60459A}" type="presParOf" srcId="{5FAAD569-4E0A-443F-906D-A1438EC17CF7}" destId="{786F502A-2CFD-46C9-95C0-1796816F2FD6}" srcOrd="1" destOrd="0" presId="urn:microsoft.com/office/officeart/2005/8/layout/orgChart1"/>
    <dgm:cxn modelId="{64AF9BD6-83F5-45EF-A670-7D08134CEA36}" type="presParOf" srcId="{9746B30D-F145-4192-983A-60481A075338}" destId="{DBEBF946-8FF9-45F2-8EE4-64D000845F12}" srcOrd="1" destOrd="0" presId="urn:microsoft.com/office/officeart/2005/8/layout/orgChart1"/>
    <dgm:cxn modelId="{939F7239-CFBE-4167-991F-8E6939E1450F}" type="presParOf" srcId="{9746B30D-F145-4192-983A-60481A075338}" destId="{A563D3F0-A4C6-48F9-92B1-637C4439D714}" srcOrd="2" destOrd="0" presId="urn:microsoft.com/office/officeart/2005/8/layout/orgChart1"/>
    <dgm:cxn modelId="{B04FF2E6-2E6D-4FB9-9D89-F432C69E66B9}" type="presParOf" srcId="{18751663-D2FE-454F-87BF-4F48142432C8}" destId="{A3D00BC0-8FB4-4AC9-AA94-65A7CB687156}" srcOrd="2" destOrd="0" presId="urn:microsoft.com/office/officeart/2005/8/layout/orgChart1"/>
    <dgm:cxn modelId="{DEB229E0-DEBF-4B30-8B8A-5A1D1129879A}" type="presParOf" srcId="{18751663-D2FE-454F-87BF-4F48142432C8}" destId="{EA94EE9D-F27E-4D36-B7F9-8D81819D53A1}" srcOrd="3" destOrd="0" presId="urn:microsoft.com/office/officeart/2005/8/layout/orgChart1"/>
    <dgm:cxn modelId="{75E296F0-D30A-4436-86C1-09C61889EC59}" type="presParOf" srcId="{EA94EE9D-F27E-4D36-B7F9-8D81819D53A1}" destId="{EBABE4F7-275B-470C-BF42-1CEE767D5253}" srcOrd="0" destOrd="0" presId="urn:microsoft.com/office/officeart/2005/8/layout/orgChart1"/>
    <dgm:cxn modelId="{06C07507-B1AD-41B4-AFB1-6702E0F73E1E}" type="presParOf" srcId="{EBABE4F7-275B-470C-BF42-1CEE767D5253}" destId="{E0CB6379-124A-4D37-8DB8-59D5A2D221DD}" srcOrd="0" destOrd="0" presId="urn:microsoft.com/office/officeart/2005/8/layout/orgChart1"/>
    <dgm:cxn modelId="{B4EFA582-C59F-4C3C-A9FA-FD67084A6E7E}" type="presParOf" srcId="{EBABE4F7-275B-470C-BF42-1CEE767D5253}" destId="{BF23806B-8A8E-4CB2-B819-C21F30C5BFC4}" srcOrd="1" destOrd="0" presId="urn:microsoft.com/office/officeart/2005/8/layout/orgChart1"/>
    <dgm:cxn modelId="{A9993FEA-B5BD-45D3-B28F-5265DB9AF004}" type="presParOf" srcId="{EA94EE9D-F27E-4D36-B7F9-8D81819D53A1}" destId="{37DBCA6E-4352-4113-8AC4-901921917666}" srcOrd="1" destOrd="0" presId="urn:microsoft.com/office/officeart/2005/8/layout/orgChart1"/>
    <dgm:cxn modelId="{07946B3F-0811-437C-98C8-345BF3535E38}" type="presParOf" srcId="{EA94EE9D-F27E-4D36-B7F9-8D81819D53A1}" destId="{115EC7D8-6287-4728-974E-B83E8F53F0CC}" srcOrd="2" destOrd="0" presId="urn:microsoft.com/office/officeart/2005/8/layout/orgChart1"/>
    <dgm:cxn modelId="{D57D4812-2D1B-48A2-AEFB-FF768B1F3234}" type="presParOf" srcId="{18751663-D2FE-454F-87BF-4F48142432C8}" destId="{23D279D9-F2C4-4E48-8D32-3CF0E17F61CF}" srcOrd="4" destOrd="0" presId="urn:microsoft.com/office/officeart/2005/8/layout/orgChart1"/>
    <dgm:cxn modelId="{61726A70-1C5E-4C41-8673-4CFF51DB2E2E}" type="presParOf" srcId="{18751663-D2FE-454F-87BF-4F48142432C8}" destId="{1BF0810A-C37F-4C9F-B667-C6AE64D1094C}" srcOrd="5" destOrd="0" presId="urn:microsoft.com/office/officeart/2005/8/layout/orgChart1"/>
    <dgm:cxn modelId="{955543C4-49C7-4F13-ACBC-580FDCBA6CAB}" type="presParOf" srcId="{1BF0810A-C37F-4C9F-B667-C6AE64D1094C}" destId="{A44E4D22-2891-4F5C-813E-7C385675B350}" srcOrd="0" destOrd="0" presId="urn:microsoft.com/office/officeart/2005/8/layout/orgChart1"/>
    <dgm:cxn modelId="{60761F6B-4AF6-4F29-BE9A-108B665B59DE}" type="presParOf" srcId="{A44E4D22-2891-4F5C-813E-7C385675B350}" destId="{EDCF438B-73D3-4495-BBAD-950DBA6D5826}" srcOrd="0" destOrd="0" presId="urn:microsoft.com/office/officeart/2005/8/layout/orgChart1"/>
    <dgm:cxn modelId="{C041F4EF-8880-4A1D-87C0-766742AA46E4}" type="presParOf" srcId="{A44E4D22-2891-4F5C-813E-7C385675B350}" destId="{360B759E-3B7B-4793-86D1-26E50DEC9B14}" srcOrd="1" destOrd="0" presId="urn:microsoft.com/office/officeart/2005/8/layout/orgChart1"/>
    <dgm:cxn modelId="{F17CDE63-8AEF-497D-8C35-B1336E7B4155}" type="presParOf" srcId="{1BF0810A-C37F-4C9F-B667-C6AE64D1094C}" destId="{1881D5E4-7D78-469E-B6FE-7998B06508DA}" srcOrd="1" destOrd="0" presId="urn:microsoft.com/office/officeart/2005/8/layout/orgChart1"/>
    <dgm:cxn modelId="{9B8B9FEC-BB5B-44F0-A806-4751CC0B8649}" type="presParOf" srcId="{1BF0810A-C37F-4C9F-B667-C6AE64D1094C}" destId="{1405BB41-410F-44FE-B2C0-657D7600AD5D}" srcOrd="2" destOrd="0" presId="urn:microsoft.com/office/officeart/2005/8/layout/orgChart1"/>
    <dgm:cxn modelId="{07E1E50F-1E6B-401E-A6F3-3E164841E94A}" type="presParOf" srcId="{18751663-D2FE-454F-87BF-4F48142432C8}" destId="{39DF734D-32D1-4E23-A0C7-B2CD8665F971}" srcOrd="6" destOrd="0" presId="urn:microsoft.com/office/officeart/2005/8/layout/orgChart1"/>
    <dgm:cxn modelId="{D4066DF2-9F0B-4F1A-91BA-906329820A13}" type="presParOf" srcId="{18751663-D2FE-454F-87BF-4F48142432C8}" destId="{92E54B09-E158-4ADE-9989-AB8A253BAA37}" srcOrd="7" destOrd="0" presId="urn:microsoft.com/office/officeart/2005/8/layout/orgChart1"/>
    <dgm:cxn modelId="{BD9A122E-C950-4EE7-8210-8AE7447329E1}" type="presParOf" srcId="{92E54B09-E158-4ADE-9989-AB8A253BAA37}" destId="{5F33910A-DABF-49DD-8A3E-6208122C3C45}" srcOrd="0" destOrd="0" presId="urn:microsoft.com/office/officeart/2005/8/layout/orgChart1"/>
    <dgm:cxn modelId="{9013EC54-A8DB-4279-8D84-05B2E18EDA10}" type="presParOf" srcId="{5F33910A-DABF-49DD-8A3E-6208122C3C45}" destId="{E51B0418-39DB-4951-831D-A2C25083B976}" srcOrd="0" destOrd="0" presId="urn:microsoft.com/office/officeart/2005/8/layout/orgChart1"/>
    <dgm:cxn modelId="{F0E1D5B6-EBAC-41CF-90DE-BACE6A86A4A1}" type="presParOf" srcId="{5F33910A-DABF-49DD-8A3E-6208122C3C45}" destId="{551600F6-6263-4F20-A124-BA336DCF44C3}" srcOrd="1" destOrd="0" presId="urn:microsoft.com/office/officeart/2005/8/layout/orgChart1"/>
    <dgm:cxn modelId="{D64DC7BB-F2D6-4982-9817-D87C50DCAAA5}" type="presParOf" srcId="{92E54B09-E158-4ADE-9989-AB8A253BAA37}" destId="{A3C6EED4-B13E-4EE1-BAEE-8717F37EBA6D}" srcOrd="1" destOrd="0" presId="urn:microsoft.com/office/officeart/2005/8/layout/orgChart1"/>
    <dgm:cxn modelId="{57D3A785-0516-4428-872E-A743AA0919E7}" type="presParOf" srcId="{92E54B09-E158-4ADE-9989-AB8A253BAA37}" destId="{DA516A69-DF60-4FBD-B52A-2E5EE9A7E311}" srcOrd="2" destOrd="0" presId="urn:microsoft.com/office/officeart/2005/8/layout/orgChart1"/>
    <dgm:cxn modelId="{A020478C-FD58-408B-AF6D-B67FD90FE722}" type="presParOf" srcId="{18751663-D2FE-454F-87BF-4F48142432C8}" destId="{FD749E1C-0EC2-48A2-852B-E01C13E0E322}" srcOrd="8" destOrd="0" presId="urn:microsoft.com/office/officeart/2005/8/layout/orgChart1"/>
    <dgm:cxn modelId="{DAA3B8A2-045F-4CA6-AA91-13FA719E94B2}" type="presParOf" srcId="{18751663-D2FE-454F-87BF-4F48142432C8}" destId="{4A0839F2-4095-4719-85E1-B96E168FFE9D}" srcOrd="9" destOrd="0" presId="urn:microsoft.com/office/officeart/2005/8/layout/orgChart1"/>
    <dgm:cxn modelId="{6F517448-0E54-440E-9EF7-20BC7C102BC0}" type="presParOf" srcId="{4A0839F2-4095-4719-85E1-B96E168FFE9D}" destId="{88248728-44CB-4DCC-AD4D-6C99B4AFF12B}" srcOrd="0" destOrd="0" presId="urn:microsoft.com/office/officeart/2005/8/layout/orgChart1"/>
    <dgm:cxn modelId="{A1B3C0B0-91BD-4D24-BE1F-5EA8BCE16DF1}" type="presParOf" srcId="{88248728-44CB-4DCC-AD4D-6C99B4AFF12B}" destId="{4A1FBD43-EB9E-4269-8DDD-F134549E5072}" srcOrd="0" destOrd="0" presId="urn:microsoft.com/office/officeart/2005/8/layout/orgChart1"/>
    <dgm:cxn modelId="{B3F6CEC5-AB5D-4D57-A521-62263F3F8B1A}" type="presParOf" srcId="{88248728-44CB-4DCC-AD4D-6C99B4AFF12B}" destId="{BDCA0E23-51AB-45AA-B7A0-6C646E57E4F6}" srcOrd="1" destOrd="0" presId="urn:microsoft.com/office/officeart/2005/8/layout/orgChart1"/>
    <dgm:cxn modelId="{4297F1DA-7E5A-4822-93D7-FE28CE927548}" type="presParOf" srcId="{4A0839F2-4095-4719-85E1-B96E168FFE9D}" destId="{978CBC77-9C2F-4350-97C4-9FCBD25166C5}" srcOrd="1" destOrd="0" presId="urn:microsoft.com/office/officeart/2005/8/layout/orgChart1"/>
    <dgm:cxn modelId="{A2239090-AB40-4671-91A5-EEA7F653C49F}" type="presParOf" srcId="{4A0839F2-4095-4719-85E1-B96E168FFE9D}" destId="{FEFAE78A-972D-4830-983E-675725BDD8CB}" srcOrd="2" destOrd="0" presId="urn:microsoft.com/office/officeart/2005/8/layout/orgChart1"/>
    <dgm:cxn modelId="{138E7B05-662A-40D6-9352-4932D96F416A}" type="presParOf" srcId="{E0B37369-DBC9-4F51-A72C-CB9423663BF2}" destId="{AB01B422-5364-44F9-864F-FAB99199A64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F8C148-E2BC-4C21-86F4-47D38BF6334E}">
      <dsp:nvSpPr>
        <dsp:cNvPr id="0" name=""/>
        <dsp:cNvSpPr/>
      </dsp:nvSpPr>
      <dsp:spPr>
        <a:xfrm>
          <a:off x="2945127" y="1959227"/>
          <a:ext cx="1553710" cy="132771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Consuming Expired Drinks </a:t>
          </a:r>
        </a:p>
      </dsp:txBody>
      <dsp:txXfrm>
        <a:off x="3009941" y="2024041"/>
        <a:ext cx="1424082" cy="1198091"/>
      </dsp:txXfrm>
    </dsp:sp>
    <dsp:sp modelId="{B2681395-5738-442A-9E0B-4804481869AE}">
      <dsp:nvSpPr>
        <dsp:cNvPr id="0" name=""/>
        <dsp:cNvSpPr/>
      </dsp:nvSpPr>
      <dsp:spPr>
        <a:xfrm rot="16200000">
          <a:off x="3256312" y="1493557"/>
          <a:ext cx="93133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31339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AC6AD3-6011-4E61-B842-23BEDAF262D3}">
      <dsp:nvSpPr>
        <dsp:cNvPr id="0" name=""/>
        <dsp:cNvSpPr/>
      </dsp:nvSpPr>
      <dsp:spPr>
        <a:xfrm>
          <a:off x="2263675" y="138316"/>
          <a:ext cx="2916612" cy="88957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Stomach cramp, Fever, Vomiting, Nausea, Diarrhea, etc. </a:t>
          </a:r>
        </a:p>
      </dsp:txBody>
      <dsp:txXfrm>
        <a:off x="2307100" y="181741"/>
        <a:ext cx="2829762" cy="802721"/>
      </dsp:txXfrm>
    </dsp:sp>
    <dsp:sp modelId="{B6FAE65C-C1EA-416D-8DF9-7605D18A2F5B}">
      <dsp:nvSpPr>
        <dsp:cNvPr id="0" name=""/>
        <dsp:cNvSpPr/>
      </dsp:nvSpPr>
      <dsp:spPr>
        <a:xfrm rot="1286676">
          <a:off x="4464586" y="3109114"/>
          <a:ext cx="98951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89511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5EA2B9-CA30-47EF-A123-7FD0FDEDEF91}">
      <dsp:nvSpPr>
        <dsp:cNvPr id="0" name=""/>
        <dsp:cNvSpPr/>
      </dsp:nvSpPr>
      <dsp:spPr>
        <a:xfrm>
          <a:off x="5419846" y="3054130"/>
          <a:ext cx="1811773" cy="118338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Detecting spoilage takes time </a:t>
          </a:r>
        </a:p>
      </dsp:txBody>
      <dsp:txXfrm>
        <a:off x="5477614" y="3111898"/>
        <a:ext cx="1696237" cy="1067852"/>
      </dsp:txXfrm>
    </dsp:sp>
    <dsp:sp modelId="{70D0F2C3-61CD-4EBF-9F6E-B816C3551679}">
      <dsp:nvSpPr>
        <dsp:cNvPr id="0" name=""/>
        <dsp:cNvSpPr/>
      </dsp:nvSpPr>
      <dsp:spPr>
        <a:xfrm rot="9449856">
          <a:off x="2104764" y="3112086"/>
          <a:ext cx="87361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19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70EED0-E7C0-43B8-AB2A-1739421DE289}">
      <dsp:nvSpPr>
        <dsp:cNvPr id="0" name=""/>
        <dsp:cNvSpPr/>
      </dsp:nvSpPr>
      <dsp:spPr>
        <a:xfrm>
          <a:off x="368263" y="3001500"/>
          <a:ext cx="1769758" cy="128866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Children not  aware of the early signs of expired drinks</a:t>
          </a:r>
        </a:p>
      </dsp:txBody>
      <dsp:txXfrm>
        <a:off x="431171" y="3064408"/>
        <a:ext cx="1643942" cy="11628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749E1C-0EC2-48A2-852B-E01C13E0E322}">
      <dsp:nvSpPr>
        <dsp:cNvPr id="0" name=""/>
        <dsp:cNvSpPr/>
      </dsp:nvSpPr>
      <dsp:spPr>
        <a:xfrm>
          <a:off x="4169408" y="947273"/>
          <a:ext cx="3541852" cy="3530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1390"/>
              </a:lnTo>
              <a:lnTo>
                <a:pt x="3541852" y="201390"/>
              </a:lnTo>
              <a:lnTo>
                <a:pt x="3541852" y="353002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DF734D-32D1-4E23-A0C7-B2CD8665F971}">
      <dsp:nvSpPr>
        <dsp:cNvPr id="0" name=""/>
        <dsp:cNvSpPr/>
      </dsp:nvSpPr>
      <dsp:spPr>
        <a:xfrm>
          <a:off x="4169408" y="947273"/>
          <a:ext cx="1794707" cy="3530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1390"/>
              </a:lnTo>
              <a:lnTo>
                <a:pt x="1794707" y="201390"/>
              </a:lnTo>
              <a:lnTo>
                <a:pt x="1794707" y="353002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D279D9-F2C4-4E48-8D32-3CF0E17F61CF}">
      <dsp:nvSpPr>
        <dsp:cNvPr id="0" name=""/>
        <dsp:cNvSpPr/>
      </dsp:nvSpPr>
      <dsp:spPr>
        <a:xfrm>
          <a:off x="4123688" y="947273"/>
          <a:ext cx="91440" cy="35300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1390"/>
              </a:lnTo>
              <a:lnTo>
                <a:pt x="93282" y="201390"/>
              </a:lnTo>
              <a:lnTo>
                <a:pt x="93282" y="353002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D00BC0-8FB4-4AC9-AA94-65A7CB687156}">
      <dsp:nvSpPr>
        <dsp:cNvPr id="0" name=""/>
        <dsp:cNvSpPr/>
      </dsp:nvSpPr>
      <dsp:spPr>
        <a:xfrm>
          <a:off x="2469826" y="947273"/>
          <a:ext cx="1699582" cy="353002"/>
        </a:xfrm>
        <a:custGeom>
          <a:avLst/>
          <a:gdLst/>
          <a:ahLst/>
          <a:cxnLst/>
          <a:rect l="0" t="0" r="0" b="0"/>
          <a:pathLst>
            <a:path>
              <a:moveTo>
                <a:pt x="1699582" y="0"/>
              </a:moveTo>
              <a:lnTo>
                <a:pt x="1699582" y="201390"/>
              </a:lnTo>
              <a:lnTo>
                <a:pt x="0" y="201390"/>
              </a:lnTo>
              <a:lnTo>
                <a:pt x="0" y="353002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E6C4D2-37FC-450F-9E96-D726FE19CB52}">
      <dsp:nvSpPr>
        <dsp:cNvPr id="0" name=""/>
        <dsp:cNvSpPr/>
      </dsp:nvSpPr>
      <dsp:spPr>
        <a:xfrm>
          <a:off x="722681" y="947273"/>
          <a:ext cx="3446726" cy="353002"/>
        </a:xfrm>
        <a:custGeom>
          <a:avLst/>
          <a:gdLst/>
          <a:ahLst/>
          <a:cxnLst/>
          <a:rect l="0" t="0" r="0" b="0"/>
          <a:pathLst>
            <a:path>
              <a:moveTo>
                <a:pt x="3446726" y="0"/>
              </a:moveTo>
              <a:lnTo>
                <a:pt x="3446726" y="201390"/>
              </a:lnTo>
              <a:lnTo>
                <a:pt x="0" y="201390"/>
              </a:lnTo>
              <a:lnTo>
                <a:pt x="0" y="353002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8BADFA-7856-4067-B990-120A18DD2DDC}">
      <dsp:nvSpPr>
        <dsp:cNvPr id="0" name=""/>
        <dsp:cNvSpPr/>
      </dsp:nvSpPr>
      <dsp:spPr>
        <a:xfrm>
          <a:off x="3447447" y="225312"/>
          <a:ext cx="1443921" cy="72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Components</a:t>
          </a:r>
          <a:endParaRPr lang="en-US" sz="1600" kern="1200" dirty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447447" y="225312"/>
        <a:ext cx="1443921" cy="721960"/>
      </dsp:txXfrm>
    </dsp:sp>
    <dsp:sp modelId="{FB9DB190-6619-4253-BF03-6D700D12F394}">
      <dsp:nvSpPr>
        <dsp:cNvPr id="0" name=""/>
        <dsp:cNvSpPr/>
      </dsp:nvSpPr>
      <dsp:spPr>
        <a:xfrm>
          <a:off x="720" y="1300275"/>
          <a:ext cx="1443921" cy="72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sensors</a:t>
          </a:r>
        </a:p>
      </dsp:txBody>
      <dsp:txXfrm>
        <a:off x="720" y="1300275"/>
        <a:ext cx="1443921" cy="721960"/>
      </dsp:txXfrm>
    </dsp:sp>
    <dsp:sp modelId="{E0CB6379-124A-4D37-8DB8-59D5A2D221DD}">
      <dsp:nvSpPr>
        <dsp:cNvPr id="0" name=""/>
        <dsp:cNvSpPr/>
      </dsp:nvSpPr>
      <dsp:spPr>
        <a:xfrm>
          <a:off x="1747865" y="1300275"/>
          <a:ext cx="1443921" cy="72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Microprocessor</a:t>
          </a:r>
        </a:p>
      </dsp:txBody>
      <dsp:txXfrm>
        <a:off x="1747865" y="1300275"/>
        <a:ext cx="1443921" cy="721960"/>
      </dsp:txXfrm>
    </dsp:sp>
    <dsp:sp modelId="{EDCF438B-73D3-4495-BBAD-950DBA6D5826}">
      <dsp:nvSpPr>
        <dsp:cNvPr id="0" name=""/>
        <dsp:cNvSpPr/>
      </dsp:nvSpPr>
      <dsp:spPr>
        <a:xfrm>
          <a:off x="3495010" y="1300275"/>
          <a:ext cx="1443921" cy="72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capacitors</a:t>
          </a:r>
        </a:p>
      </dsp:txBody>
      <dsp:txXfrm>
        <a:off x="3495010" y="1300275"/>
        <a:ext cx="1443921" cy="721960"/>
      </dsp:txXfrm>
    </dsp:sp>
    <dsp:sp modelId="{E51B0418-39DB-4951-831D-A2C25083B976}">
      <dsp:nvSpPr>
        <dsp:cNvPr id="0" name=""/>
        <dsp:cNvSpPr/>
      </dsp:nvSpPr>
      <dsp:spPr>
        <a:xfrm>
          <a:off x="5242155" y="1300275"/>
          <a:ext cx="1443921" cy="72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Infrared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network</a:t>
          </a:r>
        </a:p>
      </dsp:txBody>
      <dsp:txXfrm>
        <a:off x="5242155" y="1300275"/>
        <a:ext cx="1443921" cy="721960"/>
      </dsp:txXfrm>
    </dsp:sp>
    <dsp:sp modelId="{4A1FBD43-EB9E-4269-8DDD-F134549E5072}">
      <dsp:nvSpPr>
        <dsp:cNvPr id="0" name=""/>
        <dsp:cNvSpPr/>
      </dsp:nvSpPr>
      <dsp:spPr>
        <a:xfrm>
          <a:off x="6989299" y="1300275"/>
          <a:ext cx="1443921" cy="72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Software</a:t>
          </a:r>
        </a:p>
      </dsp:txBody>
      <dsp:txXfrm>
        <a:off x="6989299" y="1300275"/>
        <a:ext cx="1443921" cy="7219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Lucida Grande" pitchFamily="-111" charset="0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endParaRPr lang="de-DE" dirty="0">
              <a:latin typeface="Lucida Sans Unicode"/>
            </a:endParaRP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Lucida Grande" pitchFamily="-111" charset="0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D6B585F6-17FA-428C-B036-F4A2242D9A73}" type="datetime1">
              <a:rPr lang="en-US" smtClean="0">
                <a:latin typeface="Lucida Sans Unicode"/>
              </a:rPr>
              <a:t>6/25/2018</a:t>
            </a:fld>
            <a:endParaRPr lang="de-DE" dirty="0">
              <a:latin typeface="Lucida Sans Unicode"/>
            </a:endParaRPr>
          </a:p>
        </p:txBody>
      </p:sp>
      <p:sp>
        <p:nvSpPr>
          <p:cNvPr id="788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Lucida Grande" pitchFamily="-111" charset="0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r>
              <a:rPr lang="de-DE">
                <a:latin typeface="Lucida Sans Unicode"/>
              </a:rPr>
              <a:t>Introduction</a:t>
            </a:r>
            <a:endParaRPr lang="de-DE" dirty="0">
              <a:latin typeface="Lucida Sans Unicode"/>
            </a:endParaRPr>
          </a:p>
        </p:txBody>
      </p:sp>
      <p:sp>
        <p:nvSpPr>
          <p:cNvPr id="788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Lucida Grande" pitchFamily="-111" charset="0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EDE8FCEE-038B-0640-96CC-B32152B56CCE}" type="slidenum">
              <a:rPr lang="de-DE">
                <a:latin typeface="Lucida Sans Unicode"/>
              </a:rPr>
              <a:pPr>
                <a:defRPr/>
              </a:pPr>
              <a:t>‹#›</a:t>
            </a:fld>
            <a:endParaRPr lang="de-DE" dirty="0">
              <a:latin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325494833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2398515D-3965-4BDC-BFED-BB8194C5ADCF}" type="datetime1">
              <a:rPr lang="en-US" smtClean="0"/>
              <a:t>6/25/2018</a:t>
            </a:fld>
            <a:endParaRPr lang="de-DE" dirty="0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r>
              <a:rPr lang="de-DE"/>
              <a:t>Introduction</a:t>
            </a:r>
            <a:endParaRPr lang="de-DE" dirty="0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48656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ＭＳ Ｐゴシック" pitchFamily="-111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821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114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272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8185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6643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083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087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From this table, we can see the different pH values of different types of juices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As we know, the pH value of fruit juices lie in a wide range of between 6 – 4 and especially for juices with a  pH level lower than 4.5, becomes conducive for </a:t>
            </a:r>
            <a:r>
              <a:rPr lang="en-US" sz="1000" kern="1200" dirty="0">
                <a:solidFill>
                  <a:schemeClr val="tx1"/>
                </a:solidFill>
                <a:latin typeface="Lucida Sans Unicode"/>
                <a:ea typeface="ＭＳ Ｐゴシック" pitchFamily="-111" charset="-128"/>
                <a:cs typeface="ＭＳ Ｐゴシック" pitchFamily="-111" charset="-128"/>
              </a:rPr>
              <a:t>microbial growth</a:t>
            </a:r>
          </a:p>
          <a:p>
            <a:pPr marL="171450" indent="-171450">
              <a:buFontTx/>
              <a:buChar char="-"/>
            </a:pPr>
            <a:r>
              <a:rPr lang="en-US" dirty="0"/>
              <a:t>And this is also especially true for squeezed juice as they are more susceptible for spoilage than whole fruit 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BB20452E-8883-5147-AA9D-6D93D27285EC}" type="datetime1">
              <a:rPr lang="de-DE" smtClean="0"/>
              <a:pPr>
                <a:defRPr/>
              </a:pPr>
              <a:t>25.06.2018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5736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Here are some of the intrinsic (internal) and extrinsic(external) factors that affect fruit juice spoilage</a:t>
            </a:r>
          </a:p>
          <a:p>
            <a:pPr marL="171450" indent="-171450">
              <a:buFontTx/>
              <a:buChar char="-"/>
            </a:pPr>
            <a:r>
              <a:rPr lang="en-US" dirty="0"/>
              <a:t> Effects include: ….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BB20452E-8883-5147-AA9D-6D93D27285EC}" type="datetime1">
              <a:rPr lang="de-DE" smtClean="0"/>
              <a:pPr>
                <a:defRPr/>
              </a:pPr>
              <a:t>25.06.2018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9987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BB20452E-8883-5147-AA9D-6D93D27285EC}" type="datetime1">
              <a:rPr lang="de-DE" smtClean="0"/>
              <a:pPr>
                <a:defRPr/>
              </a:pPr>
              <a:t>25.06.2018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2753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BB20452E-8883-5147-AA9D-6D93D27285EC}" type="datetime1">
              <a:rPr lang="de-DE" smtClean="0"/>
              <a:pPr>
                <a:defRPr/>
              </a:pPr>
              <a:t>25.06.2018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4737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923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776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929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7605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" y="1143000"/>
            <a:ext cx="8537574" cy="36449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1pPr>
            <a:lvl2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3pPr>
            <a:lvl4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4pPr>
            <a:lvl5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3" y="685800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" y="1143000"/>
            <a:ext cx="8537574" cy="36449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1pPr>
            <a:lvl2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" y="685800"/>
            <a:ext cx="8605837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chemeClr val="tx1"/>
                </a:solidFill>
                <a:latin typeface="Lucida Sans Unicode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 bwMode="auto">
          <a:xfrm>
            <a:off x="0" y="685800"/>
            <a:ext cx="9144000" cy="6170612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" y="1143000"/>
            <a:ext cx="8537574" cy="36449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1pPr>
            <a:lvl2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2pPr>
            <a:lvl3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3pPr>
            <a:lvl4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4pPr>
            <a:lvl5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" y="685800"/>
            <a:ext cx="8605837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FFFFFF"/>
                </a:solidFill>
                <a:latin typeface="Lucida Sans Unicode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 bwMode="auto">
          <a:xfrm>
            <a:off x="0" y="685800"/>
            <a:ext cx="9144000" cy="6170612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" y="1143000"/>
            <a:ext cx="8537574" cy="36449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1pPr>
            <a:lvl2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" y="685800"/>
            <a:ext cx="8605837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FFFFFF"/>
                </a:solidFill>
                <a:latin typeface="Lucida Sans Unicode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3" y="685800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5" name="Tabellenplatzhalter 4"/>
          <p:cNvSpPr>
            <a:spLocks noGrp="1"/>
          </p:cNvSpPr>
          <p:nvPr>
            <p:ph type="tbl" sz="quarter" idx="10" hasCustomPrompt="1"/>
          </p:nvPr>
        </p:nvSpPr>
        <p:spPr>
          <a:xfrm>
            <a:off x="604839" y="1143000"/>
            <a:ext cx="7932737" cy="4648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FontTx/>
              <a:buNone/>
              <a:defRPr sz="1200">
                <a:solidFill>
                  <a:schemeClr val="accent3"/>
                </a:solidFill>
                <a:latin typeface="Lucida Sans Unicode"/>
              </a:defRPr>
            </a:lvl1pPr>
          </a:lstStyle>
          <a:p>
            <a:r>
              <a:rPr lang="de-DE" dirty="0"/>
              <a:t>Tabellentext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" y="2514600"/>
            <a:ext cx="8537574" cy="32004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1pPr>
            <a:lvl2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2pPr>
            <a:lvl3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3" y="685800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3" name="Bildplatzhalter 8"/>
          <p:cNvSpPr>
            <a:spLocks noGrp="1"/>
          </p:cNvSpPr>
          <p:nvPr>
            <p:ph type="pic" sz="quarter" idx="12"/>
          </p:nvPr>
        </p:nvSpPr>
        <p:spPr>
          <a:xfrm>
            <a:off x="2" y="1143000"/>
            <a:ext cx="9143998" cy="1371600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/>
          <a:lstStyle>
            <a:lvl1pPr>
              <a:defRPr>
                <a:latin typeface="Lucida Sans Unicode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" y="4343400"/>
            <a:ext cx="8537574" cy="13716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1pPr>
            <a:lvl2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3" y="685800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2"/>
          </p:nvPr>
        </p:nvSpPr>
        <p:spPr>
          <a:xfrm>
            <a:off x="0" y="1143000"/>
            <a:ext cx="9144000" cy="3200400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/>
          <a:lstStyle>
            <a:lvl1pPr>
              <a:defRPr>
                <a:latin typeface="Lucida Sans Unicode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" y="4343400"/>
            <a:ext cx="8537574" cy="13716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1pPr>
            <a:lvl2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3" y="685800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2"/>
          </p:nvPr>
        </p:nvSpPr>
        <p:spPr>
          <a:xfrm>
            <a:off x="604838" y="1143000"/>
            <a:ext cx="4800600" cy="3200400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/>
          <a:lstStyle>
            <a:lvl1pPr>
              <a:defRPr>
                <a:latin typeface="Lucida Sans Unicode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 18" descr="004_EIT_001.jp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29" name="Gerade Verbindung 28"/>
          <p:cNvCxnSpPr/>
          <p:nvPr/>
        </p:nvCxnSpPr>
        <p:spPr bwMode="auto">
          <a:xfrm>
            <a:off x="-990600" y="4344988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/>
        </p:nvCxnSpPr>
        <p:spPr bwMode="auto">
          <a:xfrm>
            <a:off x="-990600" y="1601788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 bwMode="auto">
          <a:xfrm>
            <a:off x="-990600" y="3429000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/>
        </p:nvCxnSpPr>
        <p:spPr bwMode="auto">
          <a:xfrm>
            <a:off x="-990600" y="4799012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 bwMode="auto">
          <a:xfrm>
            <a:off x="-990600" y="2513012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/>
        </p:nvCxnSpPr>
        <p:spPr bwMode="auto">
          <a:xfrm>
            <a:off x="-990600" y="1144588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/>
        </p:nvCxnSpPr>
        <p:spPr bwMode="auto">
          <a:xfrm>
            <a:off x="-990600" y="687388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45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8537575" y="2"/>
            <a:ext cx="454025" cy="174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50800" bIns="0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  <a:defRPr/>
            </a:pPr>
            <a:fld id="{14250F2A-FD75-C648-9881-23847D42C43D}" type="slidenum">
              <a:rPr lang="de-DE" sz="800" b="1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rPr>
              <a:pPr algn="l">
                <a:spcBef>
                  <a:spcPct val="50000"/>
                </a:spcBef>
                <a:defRPr/>
              </a:pPr>
              <a:t>‹#›</a:t>
            </a:fld>
            <a:endParaRPr lang="de-DE" dirty="0">
              <a:solidFill>
                <a:schemeClr val="tx1"/>
              </a:solidFill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17" name="Text Box 47"/>
          <p:cNvSpPr txBox="1">
            <a:spLocks noChangeArrowheads="1"/>
          </p:cNvSpPr>
          <p:nvPr/>
        </p:nvSpPr>
        <p:spPr bwMode="auto">
          <a:xfrm>
            <a:off x="7623175" y="0"/>
            <a:ext cx="9144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50800" bIns="0"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de-DE" sz="800" b="1" dirty="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rPr>
              <a:t>25.06.2018</a:t>
            </a:r>
            <a:endParaRPr lang="de-DE" dirty="0">
              <a:solidFill>
                <a:schemeClr val="tx1"/>
              </a:solidFill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18" name="Text Box 48"/>
          <p:cNvSpPr txBox="1">
            <a:spLocks noChangeArrowheads="1"/>
          </p:cNvSpPr>
          <p:nvPr/>
        </p:nvSpPr>
        <p:spPr bwMode="auto">
          <a:xfrm>
            <a:off x="5410200" y="343695"/>
            <a:ext cx="2400300" cy="189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50800" rIns="0" bIns="0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900" dirty="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rPr>
              <a:t>Spoiled Beverage Detector</a:t>
            </a:r>
            <a:endParaRPr lang="de-DE" sz="900" dirty="0">
              <a:solidFill>
                <a:schemeClr val="tx1"/>
              </a:solidFill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21" name="Line 46"/>
          <p:cNvSpPr>
            <a:spLocks noChangeShapeType="1"/>
          </p:cNvSpPr>
          <p:nvPr/>
        </p:nvSpPr>
        <p:spPr bwMode="auto">
          <a:xfrm>
            <a:off x="8537575" y="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de-DE" dirty="0"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2" name="Section Titel" hidden="1">
            <a:extLst>
              <a:ext uri="{FF2B5EF4-FFF2-40B4-BE49-F238E27FC236}">
                <a16:creationId xmlns:a16="http://schemas.microsoft.com/office/drawing/2014/main" id="{6A2B04CA-12CE-41CC-A287-1C56283A185F}"/>
              </a:ext>
            </a:extLst>
          </p:cNvPr>
          <p:cNvSpPr txBox="1"/>
          <p:nvPr userDrawn="1"/>
        </p:nvSpPr>
        <p:spPr>
          <a:xfrm>
            <a:off x="7916636" y="378023"/>
            <a:ext cx="12273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&lt;TEXT&gt;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86CB9B-89A5-4168-B513-7A6401AEAFE6}"/>
              </a:ext>
            </a:extLst>
          </p:cNvPr>
          <p:cNvSpPr/>
          <p:nvPr userDrawn="1"/>
        </p:nvSpPr>
        <p:spPr bwMode="auto">
          <a:xfrm>
            <a:off x="0" y="6634164"/>
            <a:ext cx="9144000" cy="223836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B3C985-7EF9-404E-92EA-CE83315D42FA}"/>
              </a:ext>
            </a:extLst>
          </p:cNvPr>
          <p:cNvSpPr txBox="1"/>
          <p:nvPr userDrawn="1"/>
        </p:nvSpPr>
        <p:spPr>
          <a:xfrm>
            <a:off x="6858000" y="6616336"/>
            <a:ext cx="22955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Solution Design in Medical Engineering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2" r:id="rId2"/>
    <p:sldLayoutId id="2147483666" r:id="rId3"/>
    <p:sldLayoutId id="2147483667" r:id="rId4"/>
    <p:sldLayoutId id="2147483668" r:id="rId5"/>
    <p:sldLayoutId id="2147483670" r:id="rId6"/>
    <p:sldLayoutId id="2147483660" r:id="rId7"/>
    <p:sldLayoutId id="2147483661" r:id="rId8"/>
    <p:sldLayoutId id="2147483671" r:id="rId9"/>
    <p:sldLayoutId id="2147483673" r:id="rId10"/>
  </p:sldLayoutIdLst>
  <p:hf hdr="0" ftr="0"/>
  <p:txStyles>
    <p:titleStyle>
      <a:lvl1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+mj-lt"/>
          <a:ea typeface="+mj-ea"/>
          <a:cs typeface="+mj-cs"/>
          <a:sym typeface="Lucida Grande" charset="0"/>
        </a:defRPr>
      </a:lvl1pPr>
      <a:lvl2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2pPr>
      <a:lvl3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3pPr>
      <a:lvl4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4pPr>
      <a:lvl5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5pPr>
      <a:lvl6pPr marL="457200"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6pPr>
      <a:lvl7pPr marL="914400"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7pPr>
      <a:lvl8pPr marL="1371600"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8pPr>
      <a:lvl9pPr marL="1828800"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9pPr>
    </p:titleStyle>
    <p:bodyStyle>
      <a:lvl1pPr marL="742950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2"/>
          </a:solidFill>
          <a:latin typeface="+mn-lt"/>
          <a:ea typeface="+mn-ea"/>
          <a:cs typeface="+mn-cs"/>
          <a:sym typeface="Lucida Grande" charset="0"/>
        </a:defRPr>
      </a:lvl1pPr>
      <a:lvl2pPr marL="1150938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2pPr>
      <a:lvl3pPr marL="1558925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3pPr>
      <a:lvl4pPr marL="1965325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4pPr>
      <a:lvl5pPr marL="23733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5pPr>
      <a:lvl6pPr marL="28305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6pPr>
      <a:lvl7pPr marL="32877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7pPr>
      <a:lvl8pPr marL="37449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8pPr>
      <a:lvl9pPr marL="42021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ved=2ahUKEwj9lLKT7-bbAhVQUlAKHdlTAhoQjRx6BAgBEAU&amp;url=https://ciiva.com/part/tgs-800-13645760&amp;psig=AOvVaw2PI_KWYF-rBbrvdAypBvD_&amp;ust=1529743063959556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004_EIT_0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4AF70F-EBA1-46AB-BC30-00E0DE13A158}"/>
              </a:ext>
            </a:extLst>
          </p:cNvPr>
          <p:cNvSpPr txBox="1"/>
          <p:nvPr/>
        </p:nvSpPr>
        <p:spPr>
          <a:xfrm>
            <a:off x="1104900" y="2057400"/>
            <a:ext cx="693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Spoiled Beverage Detector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42D3A0-9C79-454D-AD03-4EB5292709D6}"/>
              </a:ext>
            </a:extLst>
          </p:cNvPr>
          <p:cNvSpPr txBox="1"/>
          <p:nvPr/>
        </p:nvSpPr>
        <p:spPr>
          <a:xfrm>
            <a:off x="304800" y="5715000"/>
            <a:ext cx="784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 Design in Medical Engineering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Medical Systems Engineering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E07153-2E64-4668-9E42-D37DE7B19AC9}"/>
              </a:ext>
            </a:extLst>
          </p:cNvPr>
          <p:cNvSpPr/>
          <p:nvPr/>
        </p:nvSpPr>
        <p:spPr>
          <a:xfrm>
            <a:off x="6001582" y="4034135"/>
            <a:ext cx="1847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1DC93E-A99E-49ED-9B4F-667DF3D6E881}"/>
              </a:ext>
            </a:extLst>
          </p:cNvPr>
          <p:cNvSpPr/>
          <p:nvPr/>
        </p:nvSpPr>
        <p:spPr>
          <a:xfrm>
            <a:off x="2686388" y="4034135"/>
            <a:ext cx="1847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89CD15-1280-43F8-A44A-943AD3DD6EBB}"/>
              </a:ext>
            </a:extLst>
          </p:cNvPr>
          <p:cNvSpPr/>
          <p:nvPr/>
        </p:nvSpPr>
        <p:spPr>
          <a:xfrm>
            <a:off x="5437167" y="3337153"/>
            <a:ext cx="1847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56C163-C0A9-4B54-801F-207B1D788B18}"/>
              </a:ext>
            </a:extLst>
          </p:cNvPr>
          <p:cNvSpPr/>
          <p:nvPr/>
        </p:nvSpPr>
        <p:spPr>
          <a:xfrm>
            <a:off x="2309810" y="3259821"/>
            <a:ext cx="58473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Vanessa Mathew ,   </a:t>
            </a:r>
            <a:r>
              <a:rPr lang="en-US" sz="2000" dirty="0" err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Bahar</a:t>
            </a:r>
            <a:r>
              <a:rPr lang="en-US" sz="2000" dirty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Rahmani</a:t>
            </a:r>
            <a:r>
              <a:rPr lang="en-US" sz="2000" dirty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l"/>
            <a:r>
              <a:rPr lang="en-US" sz="2000" dirty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l"/>
            <a:r>
              <a:rPr lang="en-US" sz="2000" dirty="0" err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Kymbat</a:t>
            </a:r>
            <a:r>
              <a:rPr lang="en-US" sz="2000" dirty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Talant</a:t>
            </a:r>
            <a:r>
              <a:rPr lang="en-US" sz="2000" dirty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,    Jahangir </a:t>
            </a:r>
            <a:r>
              <a:rPr lang="en-US" sz="2000" dirty="0" err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Esfandiari</a:t>
            </a:r>
            <a:endParaRPr lang="en-US" sz="2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C2E005-1A67-4959-8265-5E58F1CD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Current technologies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6FA3EC-924A-4629-98E0-FEF95922A4B1}"/>
              </a:ext>
            </a:extLst>
          </p:cNvPr>
          <p:cNvSpPr txBox="1"/>
          <p:nvPr/>
        </p:nvSpPr>
        <p:spPr>
          <a:xfrm>
            <a:off x="802876" y="1447800"/>
            <a:ext cx="1632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Media cup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A53797-12D6-47CD-BE59-4B4F14E76ECB}"/>
              </a:ext>
            </a:extLst>
          </p:cNvPr>
          <p:cNvSpPr txBox="1"/>
          <p:nvPr/>
        </p:nvSpPr>
        <p:spPr>
          <a:xfrm>
            <a:off x="1561733" y="1962090"/>
            <a:ext cx="5475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Representing content information (e.g. temperature)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4EC0AE-C457-46FC-B2BC-8D9252257043}"/>
              </a:ext>
            </a:extLst>
          </p:cNvPr>
          <p:cNvSpPr txBox="1"/>
          <p:nvPr/>
        </p:nvSpPr>
        <p:spPr>
          <a:xfrm>
            <a:off x="355029" y="5772834"/>
            <a:ext cx="4486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Fig.1. Media cup Prototypes, </a:t>
            </a:r>
          </a:p>
          <a:p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Gellersen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et al. International Symposium on Handheld and Ubiquitous Computing (1999)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CDCC112-9CD4-4806-9EF0-D3DA1410B6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1018407"/>
              </p:ext>
            </p:extLst>
          </p:nvPr>
        </p:nvGraphicFramePr>
        <p:xfrm>
          <a:off x="312637" y="2241981"/>
          <a:ext cx="8433942" cy="229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58123C78-9331-4ABE-8883-C312443CD2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486701"/>
            <a:ext cx="1618397" cy="19299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DD47C5-A78D-4F73-8EB8-CC8F339EB6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350" y="4500029"/>
            <a:ext cx="1618397" cy="194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594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C2E005-1A67-4959-8265-5E58F1CD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Current technologies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6FA3EC-924A-4629-98E0-FEF95922A4B1}"/>
              </a:ext>
            </a:extLst>
          </p:cNvPr>
          <p:cNvSpPr txBox="1"/>
          <p:nvPr/>
        </p:nvSpPr>
        <p:spPr>
          <a:xfrm>
            <a:off x="816502" y="1447800"/>
            <a:ext cx="1164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Vessyl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E12707-6F05-496C-8C45-04F3CE424262}"/>
              </a:ext>
            </a:extLst>
          </p:cNvPr>
          <p:cNvSpPr txBox="1"/>
          <p:nvPr/>
        </p:nvSpPr>
        <p:spPr>
          <a:xfrm>
            <a:off x="494565" y="6027424"/>
            <a:ext cx="5748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Fig.2.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Vessyl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smart cup,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http://hiconsumption.com/2014/06/vessyl-smart-cup/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EEBEC2-1A11-405F-9C59-A2ADCE5A12B6}"/>
              </a:ext>
            </a:extLst>
          </p:cNvPr>
          <p:cNvSpPr txBox="1"/>
          <p:nvPr/>
        </p:nvSpPr>
        <p:spPr>
          <a:xfrm>
            <a:off x="1399382" y="2057400"/>
            <a:ext cx="406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Detecting amount &amp; type of beverage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A96836-4045-4730-8EEE-2D59B3F92765}"/>
              </a:ext>
            </a:extLst>
          </p:cNvPr>
          <p:cNvSpPr txBox="1"/>
          <p:nvPr/>
        </p:nvSpPr>
        <p:spPr>
          <a:xfrm>
            <a:off x="1394349" y="2667000"/>
            <a:ext cx="3949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Information displayed on side of cup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0BE5BB-176B-4D1B-A5FD-118C1DC4639A}"/>
              </a:ext>
            </a:extLst>
          </p:cNvPr>
          <p:cNvSpPr txBox="1"/>
          <p:nvPr/>
        </p:nvSpPr>
        <p:spPr>
          <a:xfrm>
            <a:off x="1399382" y="3276600"/>
            <a:ext cx="3277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Mobile App to track every sip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1552F3-2BC6-430D-87AF-0EECDDCBA63E}"/>
              </a:ext>
            </a:extLst>
          </p:cNvPr>
          <p:cNvSpPr txBox="1"/>
          <p:nvPr/>
        </p:nvSpPr>
        <p:spPr>
          <a:xfrm>
            <a:off x="1394349" y="3886200"/>
            <a:ext cx="478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Indication of sufficient hydration by blue light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F47943A-914B-4892-B7EF-3E0CECC78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4370014"/>
            <a:ext cx="368147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41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C2E005-1A67-4959-8265-5E58F1CD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Current technologies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6FA3EC-924A-4629-98E0-FEF95922A4B1}"/>
              </a:ext>
            </a:extLst>
          </p:cNvPr>
          <p:cNvSpPr txBox="1"/>
          <p:nvPr/>
        </p:nvSpPr>
        <p:spPr>
          <a:xfrm>
            <a:off x="825031" y="1447800"/>
            <a:ext cx="1634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Smart cap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76D463-550F-46C0-93E4-FEA5A868B460}"/>
              </a:ext>
            </a:extLst>
          </p:cNvPr>
          <p:cNvSpPr txBox="1"/>
          <p:nvPr/>
        </p:nvSpPr>
        <p:spPr>
          <a:xfrm>
            <a:off x="1409609" y="2069068"/>
            <a:ext cx="4138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Sensing quality of liquid in fluidic package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FEE4F1-42B9-4508-8AD2-CDE2606A1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886200"/>
            <a:ext cx="2963747" cy="26689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184478-1FE2-4B1C-8B04-6AF767287A0E}"/>
              </a:ext>
            </a:extLst>
          </p:cNvPr>
          <p:cNvSpPr txBox="1"/>
          <p:nvPr/>
        </p:nvSpPr>
        <p:spPr>
          <a:xfrm>
            <a:off x="2667000" y="5950793"/>
            <a:ext cx="3741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Fig.3. Design of a wireless “smart cap”, [5]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4DAB2B-A8EE-447D-9513-62B2CB47035F}"/>
              </a:ext>
            </a:extLst>
          </p:cNvPr>
          <p:cNvSpPr txBox="1"/>
          <p:nvPr/>
        </p:nvSpPr>
        <p:spPr>
          <a:xfrm>
            <a:off x="2068239" y="2667000"/>
            <a:ext cx="3597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Based on changes in capacitance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8FC8DE-12C8-4FDC-B116-99A13C0F506B}"/>
              </a:ext>
            </a:extLst>
          </p:cNvPr>
          <p:cNvSpPr/>
          <p:nvPr/>
        </p:nvSpPr>
        <p:spPr>
          <a:xfrm>
            <a:off x="1225520" y="3364468"/>
            <a:ext cx="73888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Resonance frequency shifts of the LC tank via an inductive reader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377B46-FC56-4473-BFFB-8A88FDA27AB4}"/>
              </a:ext>
            </a:extLst>
          </p:cNvPr>
          <p:cNvSpPr/>
          <p:nvPr/>
        </p:nvSpPr>
        <p:spPr>
          <a:xfrm>
            <a:off x="1836472" y="4011036"/>
            <a:ext cx="51662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9913" indent="-342900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LC tank as wireless-resonant sensor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6E216A-D87D-4FF2-BB7D-BA80BB2DAFF6}"/>
              </a:ext>
            </a:extLst>
          </p:cNvPr>
          <p:cNvSpPr/>
          <p:nvPr/>
        </p:nvSpPr>
        <p:spPr>
          <a:xfrm>
            <a:off x="609600" y="4724400"/>
            <a:ext cx="61759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indent="-803275" algn="l">
              <a:spcBef>
                <a:spcPts val="1000"/>
              </a:spcBef>
              <a:spcAft>
                <a:spcPts val="1000"/>
              </a:spcAft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Passive operation without power consumption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95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C2E005-1A67-4959-8265-5E58F1CD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Current technologies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6FA3EC-924A-4629-98E0-FEF95922A4B1}"/>
              </a:ext>
            </a:extLst>
          </p:cNvPr>
          <p:cNvSpPr txBox="1"/>
          <p:nvPr/>
        </p:nvSpPr>
        <p:spPr>
          <a:xfrm>
            <a:off x="825031" y="1447800"/>
            <a:ext cx="1634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Smart cap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60D1CC9-680B-49BF-842B-434D56A733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57" b="40584"/>
          <a:stretch/>
        </p:blipFill>
        <p:spPr>
          <a:xfrm>
            <a:off x="1278679" y="1972721"/>
            <a:ext cx="4114799" cy="249318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B43C950-D7E3-4987-8330-A4B9ABDBDE4A}"/>
              </a:ext>
            </a:extLst>
          </p:cNvPr>
          <p:cNvSpPr txBox="1"/>
          <p:nvPr/>
        </p:nvSpPr>
        <p:spPr>
          <a:xfrm>
            <a:off x="1066800" y="5865167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Fig.4. (a) smart cap with milk package (b) LC resonant circuit, [5]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8F28174-08E8-41EF-9261-F56F3C439F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20"/>
          <a:stretch/>
        </p:blipFill>
        <p:spPr>
          <a:xfrm>
            <a:off x="3810000" y="4495800"/>
            <a:ext cx="5151441" cy="200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10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C87339BE-6781-4A71-B44C-DCB4C6CA9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Why Milk?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955265-CEDB-4CB7-A6CA-4D5A2BD7750F}"/>
              </a:ext>
            </a:extLst>
          </p:cNvPr>
          <p:cNvSpPr/>
          <p:nvPr/>
        </p:nvSpPr>
        <p:spPr>
          <a:xfrm>
            <a:off x="457200" y="1524000"/>
            <a:ext cx="6629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93420" indent="-342900" algn="l">
              <a:buFont typeface="Wingdings" panose="05000000000000000000" pitchFamily="2" charset="2"/>
              <a:buChar char="§"/>
            </a:pP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Selection of 1 type of drink to detect – Pasturized Milk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9982E9-7FFD-46D2-B8F3-6727BB718E5E}"/>
              </a:ext>
            </a:extLst>
          </p:cNvPr>
          <p:cNvSpPr/>
          <p:nvPr/>
        </p:nvSpPr>
        <p:spPr>
          <a:xfrm>
            <a:off x="457200" y="2210468"/>
            <a:ext cx="6324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93420" indent="-342900" algn="l">
              <a:buFont typeface="Wingdings" panose="05000000000000000000" pitchFamily="2" charset="2"/>
              <a:buChar char="§"/>
            </a:pP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Easier to detect spoiled milk than spoiled juices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DC2489-CF3F-40EB-9290-FD3F5C659630}"/>
              </a:ext>
            </a:extLst>
          </p:cNvPr>
          <p:cNvSpPr/>
          <p:nvPr/>
        </p:nvSpPr>
        <p:spPr>
          <a:xfrm>
            <a:off x="457200" y="2855863"/>
            <a:ext cx="80041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93420" indent="-342900" algn="l">
              <a:buFont typeface="Wingdings" panose="05000000000000000000" pitchFamily="2" charset="2"/>
              <a:buChar char="§"/>
            </a:pP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Spoiled juices have a wide range of pH value between different fruits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0DC623-5F20-4203-911F-BC0D204F6C15}"/>
              </a:ext>
            </a:extLst>
          </p:cNvPr>
          <p:cNvSpPr/>
          <p:nvPr/>
        </p:nvSpPr>
        <p:spPr>
          <a:xfrm>
            <a:off x="457200" y="3501258"/>
            <a:ext cx="5943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93420" indent="-342900" algn="l">
              <a:buFont typeface="Wingdings" panose="05000000000000000000" pitchFamily="2" charset="2"/>
              <a:buChar char="§"/>
            </a:pP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Health issues in third world countries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D09BD8-BAA4-4A86-A872-C34118F7BEA2}"/>
              </a:ext>
            </a:extLst>
          </p:cNvPr>
          <p:cNvSpPr/>
          <p:nvPr/>
        </p:nvSpPr>
        <p:spPr>
          <a:xfrm>
            <a:off x="457200" y="4141374"/>
            <a:ext cx="5410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93420" indent="-342900" algn="l">
              <a:buFont typeface="Wingdings" panose="05000000000000000000" pitchFamily="2" charset="2"/>
              <a:buChar char="§"/>
            </a:pP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Human senses are often inadequate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0C1087-82DD-4EE4-B433-3734082F5C5F}"/>
              </a:ext>
            </a:extLst>
          </p:cNvPr>
          <p:cNvSpPr/>
          <p:nvPr/>
        </p:nvSpPr>
        <p:spPr>
          <a:xfrm>
            <a:off x="457200" y="4781490"/>
            <a:ext cx="6743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93420" indent="-342900" algn="l">
              <a:buFont typeface="Wingdings" panose="05000000000000000000" pitchFamily="2" charset="2"/>
              <a:buChar char="§"/>
            </a:pP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Important nutrients for humans as wells as for animals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720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C2E005-1A67-4959-8265-5E58F1CD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Possible designs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6FA3EC-924A-4629-98E0-FEF95922A4B1}"/>
              </a:ext>
            </a:extLst>
          </p:cNvPr>
          <p:cNvSpPr txBox="1"/>
          <p:nvPr/>
        </p:nvSpPr>
        <p:spPr>
          <a:xfrm>
            <a:off x="826209" y="1447800"/>
            <a:ext cx="1664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Gas sensor</a:t>
            </a:r>
          </a:p>
        </p:txBody>
      </p:sp>
      <p:pic>
        <p:nvPicPr>
          <p:cNvPr id="6" name="Picture 2" descr="Bildergebnis für TGS 800">
            <a:hlinkClick r:id="rId3"/>
            <a:extLst>
              <a:ext uri="{FF2B5EF4-FFF2-40B4-BE49-F238E27FC236}">
                <a16:creationId xmlns:a16="http://schemas.microsoft.com/office/drawing/2014/main" id="{23B3928A-E6C2-4FD3-A26D-F4ECCB62ED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2" t="7210" r="11762" b="8175"/>
          <a:stretch/>
        </p:blipFill>
        <p:spPr bwMode="auto">
          <a:xfrm>
            <a:off x="5486400" y="2501586"/>
            <a:ext cx="2597652" cy="341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7">
            <a:extLst>
              <a:ext uri="{FF2B5EF4-FFF2-40B4-BE49-F238E27FC236}">
                <a16:creationId xmlns:a16="http://schemas.microsoft.com/office/drawing/2014/main" id="{6D79906F-64AD-4056-8551-6CDBE3E634A0}"/>
              </a:ext>
            </a:extLst>
          </p:cNvPr>
          <p:cNvSpPr txBox="1"/>
          <p:nvPr/>
        </p:nvSpPr>
        <p:spPr>
          <a:xfrm>
            <a:off x="3240088" y="5865167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Fig.5. TGS 800 sensor,</a:t>
            </a:r>
          </a:p>
          <a:p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https://ciiva.com/part/tgs-800-13645760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1EDCFE-1411-49F3-B2F3-B3AD519D6FF9}"/>
              </a:ext>
            </a:extLst>
          </p:cNvPr>
          <p:cNvSpPr/>
          <p:nvPr/>
        </p:nvSpPr>
        <p:spPr>
          <a:xfrm>
            <a:off x="1501398" y="2119265"/>
            <a:ext cx="3136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Use of a gas sensor TGS 800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0D300D-DF40-4E4F-AEAC-01596CC105A5}"/>
              </a:ext>
            </a:extLst>
          </p:cNvPr>
          <p:cNvSpPr/>
          <p:nvPr/>
        </p:nvSpPr>
        <p:spPr>
          <a:xfrm>
            <a:off x="1521768" y="2811215"/>
            <a:ext cx="3079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Closed measuring chamber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7E0578-1CCA-4707-8EA4-8A7B6D30FCCB}"/>
              </a:ext>
            </a:extLst>
          </p:cNvPr>
          <p:cNvSpPr/>
          <p:nvPr/>
        </p:nvSpPr>
        <p:spPr>
          <a:xfrm>
            <a:off x="1526123" y="3535179"/>
            <a:ext cx="1805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Power Supply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6A635F-D9BE-418E-93E3-50DF4EF04A41}"/>
              </a:ext>
            </a:extLst>
          </p:cNvPr>
          <p:cNvSpPr/>
          <p:nvPr/>
        </p:nvSpPr>
        <p:spPr>
          <a:xfrm>
            <a:off x="1526123" y="4202668"/>
            <a:ext cx="1505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Voltmeter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550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C2E005-1A67-4959-8265-5E58F1CD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Possible designs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6FA3EC-924A-4629-98E0-FEF95922A4B1}"/>
              </a:ext>
            </a:extLst>
          </p:cNvPr>
          <p:cNvSpPr txBox="1"/>
          <p:nvPr/>
        </p:nvSpPr>
        <p:spPr>
          <a:xfrm>
            <a:off x="838200" y="1469664"/>
            <a:ext cx="1664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Gas sensor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D7DEBA-438E-41F3-B963-A5A1A84FB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2013106"/>
            <a:ext cx="6477000" cy="40828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39E4AD-0D9D-4748-8C06-16841FCFDD15}"/>
              </a:ext>
            </a:extLst>
          </p:cNvPr>
          <p:cNvSpPr txBox="1"/>
          <p:nvPr/>
        </p:nvSpPr>
        <p:spPr>
          <a:xfrm>
            <a:off x="304800" y="5805100"/>
            <a:ext cx="5295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Fig.6. Enclosed  Glass Box  Drawing, done by Solid Works</a:t>
            </a:r>
          </a:p>
        </p:txBody>
      </p:sp>
    </p:spTree>
    <p:extLst>
      <p:ext uri="{BB962C8B-B14F-4D97-AF65-F5344CB8AC3E}">
        <p14:creationId xmlns:p14="http://schemas.microsoft.com/office/powerpoint/2010/main" val="1251134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C2E005-1A67-4959-8265-5E58F1CD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Possible designs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6FA3EC-924A-4629-98E0-FEF95922A4B1}"/>
              </a:ext>
            </a:extLst>
          </p:cNvPr>
          <p:cNvSpPr txBox="1"/>
          <p:nvPr/>
        </p:nvSpPr>
        <p:spPr>
          <a:xfrm>
            <a:off x="825267" y="1447800"/>
            <a:ext cx="1664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Gas sensor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161DA57-CE58-4879-8DD5-418681A7985E}"/>
              </a:ext>
            </a:extLst>
          </p:cNvPr>
          <p:cNvGrpSpPr/>
          <p:nvPr/>
        </p:nvGrpSpPr>
        <p:grpSpPr>
          <a:xfrm>
            <a:off x="185241" y="1880367"/>
            <a:ext cx="8958759" cy="3377433"/>
            <a:chOff x="140053" y="1537467"/>
            <a:chExt cx="8958759" cy="337743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3A04F88-C644-4E10-AA1B-A97ADFB0A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053" y="1943100"/>
              <a:ext cx="8800832" cy="29718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68B0DC-55E1-405F-889F-3B56E270A048}"/>
                </a:ext>
              </a:extLst>
            </p:cNvPr>
            <p:cNvSpPr txBox="1"/>
            <p:nvPr/>
          </p:nvSpPr>
          <p:spPr>
            <a:xfrm>
              <a:off x="1676400" y="3244334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Glass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E42DBF-C779-42B0-9F4C-BB1AB0D58110}"/>
                </a:ext>
              </a:extLst>
            </p:cNvPr>
            <p:cNvSpPr txBox="1"/>
            <p:nvPr/>
          </p:nvSpPr>
          <p:spPr>
            <a:xfrm>
              <a:off x="4092258" y="1537468"/>
              <a:ext cx="16989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Gas Sensors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B1599F-1225-4C8D-9761-B343D5C9E7DE}"/>
                </a:ext>
              </a:extLst>
            </p:cNvPr>
            <p:cNvSpPr txBox="1"/>
            <p:nvPr/>
          </p:nvSpPr>
          <p:spPr>
            <a:xfrm>
              <a:off x="6922929" y="1537467"/>
              <a:ext cx="19365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Hole for Wiring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9B7074-1B4A-4B6E-ADD1-6C75A530732E}"/>
                </a:ext>
              </a:extLst>
            </p:cNvPr>
            <p:cNvSpPr txBox="1"/>
            <p:nvPr/>
          </p:nvSpPr>
          <p:spPr>
            <a:xfrm>
              <a:off x="7072943" y="3956175"/>
              <a:ext cx="20258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Spoiled Milk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40356E-A4C2-4D87-89B4-CD214D67391B}"/>
                </a:ext>
              </a:extLst>
            </p:cNvPr>
            <p:cNvSpPr txBox="1"/>
            <p:nvPr/>
          </p:nvSpPr>
          <p:spPr>
            <a:xfrm>
              <a:off x="1763871" y="1675967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Polymer 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275B9BC-4D2C-44A0-BCDC-E1E831202149}"/>
                </a:ext>
              </a:extLst>
            </p:cNvPr>
            <p:cNvCxnSpPr>
              <a:cxnSpLocks/>
              <a:stCxn id="11" idx="2"/>
            </p:cNvCxnSpPr>
            <p:nvPr/>
          </p:nvCxnSpPr>
          <p:spPr bwMode="auto">
            <a:xfrm>
              <a:off x="4941729" y="1906800"/>
              <a:ext cx="629860" cy="684000"/>
            </a:xfrm>
            <a:prstGeom prst="straightConnector1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B7907B8-6228-49F2-88C2-9DCC71FD4E7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95600" y="1958723"/>
              <a:ext cx="914400" cy="327277"/>
            </a:xfrm>
            <a:prstGeom prst="straightConnector1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DB22DEC-4046-417F-8115-106BBE74FC6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694882" y="4129564"/>
              <a:ext cx="588164" cy="0"/>
            </a:xfrm>
            <a:prstGeom prst="straightConnector1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4CDEF63-F9CC-4817-9EB8-E9F4B8FA4D6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085877" y="1870933"/>
              <a:ext cx="0" cy="472901"/>
            </a:xfrm>
            <a:prstGeom prst="straightConnector1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5EC2E32-321D-4C21-BF5D-A8CC8EE3E010}"/>
              </a:ext>
            </a:extLst>
          </p:cNvPr>
          <p:cNvSpPr txBox="1"/>
          <p:nvPr/>
        </p:nvSpPr>
        <p:spPr>
          <a:xfrm>
            <a:off x="1068390" y="5459967"/>
            <a:ext cx="640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Fig.7. Enclosed Glass Box Drawing, done by Solid 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FFEC34-3F28-4AC4-B900-7D45B5F46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3931" y="1827806"/>
            <a:ext cx="4191994" cy="419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32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B1B13D5E-AE79-4779-8942-A6E3B751A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Final design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3203B9-F09E-4607-BF77-E4F250F46F2D}"/>
              </a:ext>
            </a:extLst>
          </p:cNvPr>
          <p:cNvSpPr txBox="1"/>
          <p:nvPr/>
        </p:nvSpPr>
        <p:spPr>
          <a:xfrm>
            <a:off x="6409456" y="1447800"/>
            <a:ext cx="8726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PH meter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8932CCD-ACD4-43D7-9AFF-31E87631E9D0}"/>
              </a:ext>
            </a:extLst>
          </p:cNvPr>
          <p:cNvGrpSpPr/>
          <p:nvPr/>
        </p:nvGrpSpPr>
        <p:grpSpPr>
          <a:xfrm>
            <a:off x="671774" y="1879107"/>
            <a:ext cx="7175690" cy="4505141"/>
            <a:chOff x="1054364" y="1905000"/>
            <a:chExt cx="7175690" cy="450514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0EFD21F-BF49-4C1B-9EEA-3E1CE5F577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977" b="30022"/>
            <a:stretch/>
          </p:blipFill>
          <p:spPr>
            <a:xfrm rot="16200000">
              <a:off x="6228562" y="1876452"/>
              <a:ext cx="1972944" cy="203003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DF8E3FE-AC36-458E-9DAC-2573C85503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9965" b="22257"/>
            <a:stretch/>
          </p:blipFill>
          <p:spPr>
            <a:xfrm rot="16200000">
              <a:off x="2717871" y="1718562"/>
              <a:ext cx="1972944" cy="234582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B20E238-BA9D-43E5-AA82-DF5BDB3981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9771" b="6135"/>
            <a:stretch/>
          </p:blipFill>
          <p:spPr>
            <a:xfrm>
              <a:off x="4343854" y="4200718"/>
              <a:ext cx="3886200" cy="2209423"/>
            </a:xfrm>
            <a:prstGeom prst="rect">
              <a:avLst/>
            </a:prstGeom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F33AF2B-E8F6-40D6-A23E-1854242AABB0}"/>
                </a:ext>
              </a:extLst>
            </p:cNvPr>
            <p:cNvGrpSpPr/>
            <p:nvPr/>
          </p:nvGrpSpPr>
          <p:grpSpPr>
            <a:xfrm>
              <a:off x="1813558" y="2642386"/>
              <a:ext cx="2529842" cy="2743200"/>
              <a:chOff x="899158" y="2269641"/>
              <a:chExt cx="2529842" cy="2743200"/>
            </a:xfrm>
          </p:grpSpPr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E1D387F0-97EF-4E7C-9BB9-41372F9E332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0800000" flipH="1">
                <a:off x="1052014" y="2269641"/>
                <a:ext cx="548640" cy="2743200"/>
              </a:xfrm>
              <a:prstGeom prst="bentConnector3">
                <a:avLst>
                  <a:gd name="adj1" fmla="val -71410"/>
                </a:avLst>
              </a:prstGeom>
              <a:solidFill>
                <a:srgbClr val="A33316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C0BA3346-71CD-4024-ABED-7FF91C5B1C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99158" y="5012841"/>
                <a:ext cx="2529842" cy="0"/>
              </a:xfrm>
              <a:prstGeom prst="line">
                <a:avLst/>
              </a:prstGeom>
              <a:solidFill>
                <a:srgbClr val="A33316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9FCF8A4-7DB6-470C-9195-65608C1E8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7508" y="4866587"/>
              <a:ext cx="2159503" cy="437971"/>
            </a:xfrm>
            <a:prstGeom prst="rect">
              <a:avLst/>
            </a:prstGeom>
          </p:spPr>
        </p:pic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FA50229-4101-4E4E-BD83-B2FCDC2C016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877254" y="2642386"/>
              <a:ext cx="1371600" cy="0"/>
            </a:xfrm>
            <a:prstGeom prst="straightConnector1">
              <a:avLst/>
            </a:prstGeom>
            <a:solidFill>
              <a:srgbClr val="A33316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2E1F70E-07D9-4EF9-9549-C12DC7D9F4FF}"/>
                </a:ext>
              </a:extLst>
            </p:cNvPr>
            <p:cNvSpPr txBox="1"/>
            <p:nvPr/>
          </p:nvSpPr>
          <p:spPr>
            <a:xfrm>
              <a:off x="1054364" y="6121893"/>
              <a:ext cx="30620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Fig.8. Prototype of spoiled beverage detector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1E636E00-AD1B-4C28-809F-1BB949B8BDE2}"/>
              </a:ext>
            </a:extLst>
          </p:cNvPr>
          <p:cNvSpPr/>
          <p:nvPr/>
        </p:nvSpPr>
        <p:spPr>
          <a:xfrm>
            <a:off x="2381880" y="1447800"/>
            <a:ext cx="18797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Rduino Microcontroller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3C4C44-4D2D-4FC2-95A0-3550B44EF7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FFFFFF">
                <a:alpha val="38824"/>
                <a:tint val="45000"/>
                <a:satMod val="400000"/>
              </a:srgbClr>
            </a:duotone>
          </a:blip>
          <a:srcRect l="47827" t="49463" r="38006" b="23626"/>
          <a:stretch/>
        </p:blipFill>
        <p:spPr>
          <a:xfrm>
            <a:off x="6571703" y="5094742"/>
            <a:ext cx="548182" cy="58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39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81B58510-CF1F-4881-9FB1-F338E6A5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Final Design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9825F2-6642-459B-B97E-CE7918C6C8CB}"/>
              </a:ext>
            </a:extLst>
          </p:cNvPr>
          <p:cNvSpPr txBox="1"/>
          <p:nvPr/>
        </p:nvSpPr>
        <p:spPr>
          <a:xfrm>
            <a:off x="773615" y="1447800"/>
            <a:ext cx="4756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Demonstration of healthy milk detection</a:t>
            </a:r>
          </a:p>
        </p:txBody>
      </p:sp>
    </p:spTree>
    <p:extLst>
      <p:ext uri="{BB962C8B-B14F-4D97-AF65-F5344CB8AC3E}">
        <p14:creationId xmlns:p14="http://schemas.microsoft.com/office/powerpoint/2010/main" val="2455362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C2E005-1A67-4959-8265-5E58F1CD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9E1BE4-4209-4331-B7C3-A98E98266B5F}"/>
              </a:ext>
            </a:extLst>
          </p:cNvPr>
          <p:cNvSpPr txBox="1"/>
          <p:nvPr/>
        </p:nvSpPr>
        <p:spPr>
          <a:xfrm>
            <a:off x="774338" y="1447800"/>
            <a:ext cx="1869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65299A-860A-4DB0-B558-37B14BEB5DCA}"/>
              </a:ext>
            </a:extLst>
          </p:cNvPr>
          <p:cNvSpPr txBox="1"/>
          <p:nvPr/>
        </p:nvSpPr>
        <p:spPr>
          <a:xfrm>
            <a:off x="806025" y="2590800"/>
            <a:ext cx="2555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Current Technology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C3F570-1CEA-4D38-BDEC-1F831D515651}"/>
              </a:ext>
            </a:extLst>
          </p:cNvPr>
          <p:cNvSpPr txBox="1"/>
          <p:nvPr/>
        </p:nvSpPr>
        <p:spPr>
          <a:xfrm>
            <a:off x="1905000" y="3133532"/>
            <a:ext cx="2649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Functions &amp; structures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09689-4F93-46FA-B519-32B7883BF1BC}"/>
              </a:ext>
            </a:extLst>
          </p:cNvPr>
          <p:cNvSpPr txBox="1"/>
          <p:nvPr/>
        </p:nvSpPr>
        <p:spPr>
          <a:xfrm>
            <a:off x="806025" y="3638490"/>
            <a:ext cx="2213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  <a:tabLst>
                <a:tab pos="339725" algn="l"/>
              </a:tabLst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Possible designs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4E3277-A5C1-42A6-8725-314F8A23E83B}"/>
              </a:ext>
            </a:extLst>
          </p:cNvPr>
          <p:cNvSpPr txBox="1"/>
          <p:nvPr/>
        </p:nvSpPr>
        <p:spPr>
          <a:xfrm>
            <a:off x="1905000" y="4114800"/>
            <a:ext cx="1548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Gas sensor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EABA51-B12D-47F6-B1AC-FCDC2AB607F7}"/>
              </a:ext>
            </a:extLst>
          </p:cNvPr>
          <p:cNvSpPr txBox="1"/>
          <p:nvPr/>
        </p:nvSpPr>
        <p:spPr>
          <a:xfrm>
            <a:off x="1905000" y="4572000"/>
            <a:ext cx="1415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PH 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A4ADA1-021F-471D-9CD4-1F7DE6095E85}"/>
              </a:ext>
            </a:extLst>
          </p:cNvPr>
          <p:cNvSpPr txBox="1"/>
          <p:nvPr/>
        </p:nvSpPr>
        <p:spPr>
          <a:xfrm>
            <a:off x="806025" y="5029200"/>
            <a:ext cx="1762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  <a:tabLst>
                <a:tab pos="339725" algn="l"/>
              </a:tabLst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Final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117B8B-ACFD-40E8-9E57-AAB6CA1D48CE}"/>
              </a:ext>
            </a:extLst>
          </p:cNvPr>
          <p:cNvSpPr txBox="1"/>
          <p:nvPr/>
        </p:nvSpPr>
        <p:spPr>
          <a:xfrm>
            <a:off x="792933" y="554572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  <a:tabLst>
                <a:tab pos="339725" algn="l"/>
              </a:tabLst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Outlook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2943AF-471F-45B1-BE44-23F4DF2B4A6C}"/>
              </a:ext>
            </a:extLst>
          </p:cNvPr>
          <p:cNvSpPr txBox="1"/>
          <p:nvPr/>
        </p:nvSpPr>
        <p:spPr>
          <a:xfrm>
            <a:off x="803620" y="1971868"/>
            <a:ext cx="3283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  <a:tabLst>
                <a:tab pos="339725" algn="l"/>
              </a:tabLst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Biochemistry of Beverages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7FB4F-158C-473F-9AE1-647B9BFC4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550" y="3657600"/>
            <a:ext cx="4480959" cy="27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87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F8FB8DF8-BB4B-486A-BAEF-6A71FEB87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Final Design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436DE-3697-4F24-A02D-DD56DB170184}"/>
              </a:ext>
            </a:extLst>
          </p:cNvPr>
          <p:cNvSpPr txBox="1"/>
          <p:nvPr/>
        </p:nvSpPr>
        <p:spPr>
          <a:xfrm>
            <a:off x="813220" y="1447800"/>
            <a:ext cx="4438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Demonstration of sour milk detection</a:t>
            </a:r>
          </a:p>
        </p:txBody>
      </p:sp>
    </p:spTree>
    <p:extLst>
      <p:ext uri="{BB962C8B-B14F-4D97-AF65-F5344CB8AC3E}">
        <p14:creationId xmlns:p14="http://schemas.microsoft.com/office/powerpoint/2010/main" val="2218965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D2E88D76-6851-48E4-A330-5E14B6A42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Management and Blog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C3AE01-D72C-47E0-A0BE-789FC39836C7}"/>
              </a:ext>
            </a:extLst>
          </p:cNvPr>
          <p:cNvGrpSpPr/>
          <p:nvPr/>
        </p:nvGrpSpPr>
        <p:grpSpPr>
          <a:xfrm>
            <a:off x="1600200" y="1295400"/>
            <a:ext cx="6019800" cy="4800600"/>
            <a:chOff x="1600200" y="1295400"/>
            <a:chExt cx="6019800" cy="48006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B8711A8-F77B-4303-940F-226B7CE91E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500" t="8519" r="19958" b="36666"/>
            <a:stretch/>
          </p:blipFill>
          <p:spPr>
            <a:xfrm>
              <a:off x="1600200" y="1295400"/>
              <a:ext cx="5718882" cy="28194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7AA2B70-412B-4260-A516-B29181E9C2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500" t="17407" r="16667" b="44074"/>
            <a:stretch/>
          </p:blipFill>
          <p:spPr>
            <a:xfrm>
              <a:off x="1600200" y="4114800"/>
              <a:ext cx="6019800" cy="198120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DAB5E35-010F-422A-BF6C-EBECCC536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421" y="2743200"/>
            <a:ext cx="731908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924B0584-0CB5-4680-8223-2B3FA1908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Outlook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6E8484-22BB-48B1-AA07-D0951A240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219796"/>
            <a:ext cx="2149554" cy="1219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6E321C-5D96-4FC1-8B3E-0C9A53205E29}"/>
              </a:ext>
            </a:extLst>
          </p:cNvPr>
          <p:cNvSpPr/>
          <p:nvPr/>
        </p:nvSpPr>
        <p:spPr>
          <a:xfrm>
            <a:off x="304800" y="1487584"/>
            <a:ext cx="365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Method elaboration for detection 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of other sorts of beverages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2A1942-F157-47F5-A6DC-266869F7B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702" y="2209800"/>
            <a:ext cx="1046798" cy="1066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628887-06EC-4DA9-90F9-183CE13237F8}"/>
              </a:ext>
            </a:extLst>
          </p:cNvPr>
          <p:cNvSpPr txBox="1"/>
          <p:nvPr/>
        </p:nvSpPr>
        <p:spPr>
          <a:xfrm>
            <a:off x="6019800" y="165729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Shape &amp; size optimization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C25C70-5107-4671-AEBB-A7C2F98A857E}"/>
              </a:ext>
            </a:extLst>
          </p:cNvPr>
          <p:cNvSpPr txBox="1"/>
          <p:nvPr/>
        </p:nvSpPr>
        <p:spPr>
          <a:xfrm>
            <a:off x="403701" y="4352491"/>
            <a:ext cx="254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Built-in programming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B0DA04-8818-4B49-A7C7-1CB187DC4C46}"/>
              </a:ext>
            </a:extLst>
          </p:cNvPr>
          <p:cNvSpPr txBox="1"/>
          <p:nvPr/>
        </p:nvSpPr>
        <p:spPr>
          <a:xfrm>
            <a:off x="6230021" y="4253688"/>
            <a:ext cx="2202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Attractive design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670D65-1093-4B1C-A0BA-9A5F508C7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626700"/>
            <a:ext cx="2546850" cy="1697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38EF89-CC91-43FD-9D78-CB68B17FC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555" y="4733102"/>
            <a:ext cx="1597143" cy="15172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B52F36B-944F-41BD-AEFA-4FC1D968A1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501" t="42589" r="50833" b="27337"/>
          <a:stretch/>
        </p:blipFill>
        <p:spPr>
          <a:xfrm>
            <a:off x="3318024" y="4053732"/>
            <a:ext cx="2258376" cy="1432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EB6566E-7216-4333-BEE7-A84393C548EC}"/>
              </a:ext>
            </a:extLst>
          </p:cNvPr>
          <p:cNvSpPr txBox="1"/>
          <p:nvPr/>
        </p:nvSpPr>
        <p:spPr>
          <a:xfrm>
            <a:off x="2519949" y="3593068"/>
            <a:ext cx="4319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Marketing &amp; commercializing opportunities</a:t>
            </a:r>
          </a:p>
        </p:txBody>
      </p:sp>
    </p:spTree>
    <p:extLst>
      <p:ext uri="{BB962C8B-B14F-4D97-AF65-F5344CB8AC3E}">
        <p14:creationId xmlns:p14="http://schemas.microsoft.com/office/powerpoint/2010/main" val="412499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C035B8-029F-4C41-ADD8-6DE14E4020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3213" y="1447800"/>
            <a:ext cx="8537574" cy="4724400"/>
          </a:xfrm>
        </p:spPr>
        <p:txBody>
          <a:bodyPr/>
          <a:lstStyle/>
          <a:p>
            <a:pPr marL="349250" indent="-9525" algn="just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[1]  </a:t>
            </a:r>
            <a:r>
              <a:rPr lang="en-US" kern="1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itchFamily="-111" charset="-128"/>
                <a:cs typeface="Calibri" panose="020F0502020204030204" pitchFamily="34" charset="0"/>
              </a:rPr>
              <a:t>Alicyclobacillus spp. Control in the Fruit Juice Industry</a:t>
            </a:r>
          </a:p>
          <a:p>
            <a:pPr marL="350520" indent="0" algn="just">
              <a:buNone/>
            </a:pPr>
            <a:endParaRPr lang="en-US" kern="1200" dirty="0">
              <a:solidFill>
                <a:schemeClr val="tx1"/>
              </a:solidFill>
              <a:latin typeface="Calibri" panose="020F0502020204030204" pitchFamily="34" charset="0"/>
              <a:ea typeface="ＭＳ Ｐゴシック" pitchFamily="-111" charset="-128"/>
              <a:cs typeface="Calibri" panose="020F0502020204030204" pitchFamily="34" charset="0"/>
            </a:endParaRPr>
          </a:p>
          <a:p>
            <a:pPr marL="741363" indent="-392113" algn="just">
              <a:buNone/>
              <a:tabLst>
                <a:tab pos="744538" algn="l"/>
              </a:tabLs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[2] </a:t>
            </a:r>
            <a:r>
              <a:rPr lang="en-US" kern="1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itchFamily="-111" charset="-128"/>
                <a:cs typeface="Calibri" panose="020F0502020204030204" pitchFamily="34" charset="0"/>
              </a:rPr>
              <a:t>Microbiology of soft drinks and fruit juices (P. </a:t>
            </a:r>
            <a:r>
              <a:rPr lang="en-US" kern="1200" dirty="0" err="1">
                <a:solidFill>
                  <a:schemeClr val="tx1"/>
                </a:solidFill>
                <a:latin typeface="Calibri" panose="020F0502020204030204" pitchFamily="34" charset="0"/>
                <a:ea typeface="ＭＳ Ｐゴシック" pitchFamily="-111" charset="-128"/>
                <a:cs typeface="Calibri" panose="020F0502020204030204" pitchFamily="34" charset="0"/>
              </a:rPr>
              <a:t>Wareing</a:t>
            </a:r>
            <a:r>
              <a:rPr lang="en-US" kern="1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itchFamily="-111" charset="-128"/>
                <a:cs typeface="Calibri" panose="020F0502020204030204" pitchFamily="34" charset="0"/>
              </a:rPr>
              <a:t> and R.R.)  Davenport</a:t>
            </a:r>
          </a:p>
          <a:p>
            <a:pPr marL="741363" indent="-392113" algn="just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0520" indent="0" algn="just">
              <a:buNone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[3]  http://dairyprocessinghandbook.com/chapter/chemistry-milk</a:t>
            </a:r>
          </a:p>
          <a:p>
            <a:pPr marL="350520" indent="0" algn="just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1363" indent="-392113" algn="just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[4]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Shinde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Kajal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P. et al IoT based detection of microbial activity in raw milk by using Intel Galileo Gen II in IRJET,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india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2017.</a:t>
            </a:r>
          </a:p>
          <a:p>
            <a:pPr marL="741363" indent="-392113" algn="just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[5] Sung-Yueh Wu et al. </a:t>
            </a:r>
            <a:r>
              <a:rPr lang="en-US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3D-printed microelectronics for integrated circuitry and passive      wireless sensors in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Microsystems &amp; Nanoengineering, USA,2015</a:t>
            </a:r>
          </a:p>
          <a:p>
            <a:pPr marL="741363" indent="-392113" algn="just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1363" indent="-392113" algn="just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[6] Hans-W.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Gellersen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et al. The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MediaCup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Awareness Technology embedded in an Everyday Object in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Telecooperation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office, Karlsruhe, Germany, 2001</a:t>
            </a:r>
          </a:p>
          <a:p>
            <a:pPr marL="741363" indent="-392113" algn="just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Fig.6.</a:t>
            </a:r>
          </a:p>
          <a:p>
            <a:pPr marL="350520" indent="0" algn="just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[a]  https://grabcad.com/library/circuit-board-pcb-mock-example</a:t>
            </a:r>
          </a:p>
          <a:p>
            <a:pPr marL="350520" indent="0" algn="just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0520" indent="0" algn="just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[b]  https://grabcad.com/library/agian-glass-1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124602-1779-4637-B914-348CE5098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3962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90749" y="1143000"/>
            <a:ext cx="4762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Thanks</a:t>
            </a:r>
            <a:r>
              <a:rPr lang="de-DE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de-DE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attention</a:t>
            </a:r>
            <a:r>
              <a:rPr lang="de-DE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B4CEBF-B260-434B-88CE-6B0C533D2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1907697"/>
            <a:ext cx="44958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0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853BE9C-5737-401D-B3B3-B6B50C90F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5894591-2BCC-4387-8E0A-0CF4D141BF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5854223"/>
              </p:ext>
            </p:extLst>
          </p:nvPr>
        </p:nvGraphicFramePr>
        <p:xfrm>
          <a:off x="839514" y="1365469"/>
          <a:ext cx="7464972" cy="44257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0244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C2E005-1A67-4959-8265-5E58F1CD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6FA3EC-924A-4629-98E0-FEF95922A4B1}"/>
              </a:ext>
            </a:extLst>
          </p:cNvPr>
          <p:cNvSpPr txBox="1"/>
          <p:nvPr/>
        </p:nvSpPr>
        <p:spPr>
          <a:xfrm>
            <a:off x="797972" y="1447800"/>
            <a:ext cx="1591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Objective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20DF2A-205D-4A62-B10C-5B4EDD4EDF14}"/>
              </a:ext>
            </a:extLst>
          </p:cNvPr>
          <p:cNvSpPr txBox="1"/>
          <p:nvPr/>
        </p:nvSpPr>
        <p:spPr>
          <a:xfrm>
            <a:off x="1002761" y="2186970"/>
            <a:ext cx="7315200" cy="1569660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Development of a device for fast detection of spoiled drinks &amp; report of results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E2286E-ADFC-432E-9DE6-6AC0EB89EF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68" t="42593" r="52997" b="27074"/>
          <a:stretch/>
        </p:blipFill>
        <p:spPr>
          <a:xfrm>
            <a:off x="5562600" y="3962400"/>
            <a:ext cx="346748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17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A089AA-ED41-4DD0-990E-51E0352779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" y="1143000"/>
            <a:ext cx="8537574" cy="1516743"/>
          </a:xfrm>
        </p:spPr>
        <p:txBody>
          <a:bodyPr/>
          <a:lstStyle/>
          <a:p>
            <a:pPr algn="just"/>
            <a:r>
              <a:rPr lang="en-US" dirty="0">
                <a:latin typeface="+mn-lt"/>
              </a:rPr>
              <a:t>Fruit juices have pH in the acidic range (&lt;4.5) becomes conducive for bacterial growth </a:t>
            </a:r>
          </a:p>
          <a:p>
            <a:pPr algn="just"/>
            <a:endParaRPr lang="en-US" dirty="0">
              <a:latin typeface="+mn-lt"/>
            </a:endParaRPr>
          </a:p>
          <a:p>
            <a:pPr algn="just"/>
            <a:r>
              <a:rPr lang="en-US" dirty="0">
                <a:latin typeface="+mn-lt"/>
              </a:rPr>
              <a:t>Freshly squeezed juice, is highly susceptible to spoilage more than whole fruit</a:t>
            </a:r>
          </a:p>
          <a:p>
            <a:pPr algn="just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DC2FEE-8009-4713-AB08-62E768347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Early Findings: Fruit Juices Property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BFBAE8-C31C-490B-A24A-9D7C139D579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57130" y="3352800"/>
          <a:ext cx="6096000" cy="1508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5097084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3521537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79776439"/>
                    </a:ext>
                  </a:extLst>
                </a:gridCol>
              </a:tblGrid>
              <a:tr h="281009">
                <a:tc>
                  <a:txBody>
                    <a:bodyPr/>
                    <a:lstStyle/>
                    <a:p>
                      <a:r>
                        <a:rPr lang="en-US" sz="20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Juices</a:t>
                      </a:r>
                      <a:endParaRPr lang="en-US" sz="2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pH range</a:t>
                      </a:r>
                      <a:endParaRPr lang="en-US" sz="2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Mean</a:t>
                      </a:r>
                      <a:endParaRPr lang="en-US" sz="2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726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Orange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4.19–4.50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4.34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136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Sweet lime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4.70–5.47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5.08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432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Carrot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5.76–6.03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5.89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641304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2A8636C-11AC-4356-8708-E1F7FECD9A92}"/>
              </a:ext>
            </a:extLst>
          </p:cNvPr>
          <p:cNvSpPr/>
          <p:nvPr/>
        </p:nvSpPr>
        <p:spPr>
          <a:xfrm>
            <a:off x="2641291" y="2963054"/>
            <a:ext cx="39276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+mn-lt"/>
                <a:cs typeface="Lucida Sans Unicode" panose="020B0602030504020204" pitchFamily="34" charset="0"/>
              </a:rPr>
              <a:t>Table 1: 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ＭＳ Ｐゴシック" pitchFamily="-111" charset="-128"/>
                <a:cs typeface="Lucida Sans Unicode" panose="020B0602030504020204" pitchFamily="34" charset="0"/>
              </a:rPr>
              <a:t>PH level of different fruit juices [4]</a:t>
            </a:r>
            <a:endParaRPr lang="en-US" sz="1400" dirty="0">
              <a:latin typeface="+mn-lt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22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7F88BEE-8B37-4C40-8547-381999C2B1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3213" y="5029200"/>
            <a:ext cx="8537574" cy="1317410"/>
          </a:xfrm>
        </p:spPr>
        <p:txBody>
          <a:bodyPr/>
          <a:lstStyle/>
          <a:p>
            <a:pPr marL="350520" indent="0"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Effects: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Development of off-flavors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production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Changes in color, texture, and appearance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BB3B6F-7EC6-458A-925E-53AD0E07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685799"/>
            <a:ext cx="7619999" cy="743575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Critical factors affecting the spoilage of juices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040746D-DBE2-4677-9676-55CCDAA579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532396"/>
              </p:ext>
            </p:extLst>
          </p:nvPr>
        </p:nvGraphicFramePr>
        <p:xfrm>
          <a:off x="762000" y="2324010"/>
          <a:ext cx="7620000" cy="231499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13231064"/>
                    </a:ext>
                  </a:extLst>
                </a:gridCol>
                <a:gridCol w="5105400">
                  <a:extLst>
                    <a:ext uri="{9D8B030D-6E8A-4147-A177-3AD203B41FA5}">
                      <a16:colId xmlns:a16="http://schemas.microsoft.com/office/drawing/2014/main" val="3565080828"/>
                    </a:ext>
                  </a:extLst>
                </a:gridCol>
              </a:tblGrid>
              <a:tr h="4409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Intrinsic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Extrinsic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9548298"/>
                  </a:ext>
                </a:extLst>
              </a:tr>
              <a:tr h="77166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Juice pH</a:t>
                      </a: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Storage temperatures and times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3301593"/>
                  </a:ext>
                </a:extLst>
              </a:tr>
              <a:tr h="110238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Water activity</a:t>
                      </a: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Relative humidity conditions during storage and packaging</a:t>
                      </a:r>
                    </a:p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material characteristics.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640570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D9219F1-5D49-4024-B985-26C8E43FEE1E}"/>
              </a:ext>
            </a:extLst>
          </p:cNvPr>
          <p:cNvSpPr/>
          <p:nvPr/>
        </p:nvSpPr>
        <p:spPr>
          <a:xfrm>
            <a:off x="2775878" y="1903588"/>
            <a:ext cx="39429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itchFamily="-111" charset="-128"/>
                <a:cs typeface="Calibri" panose="020F0502020204030204" pitchFamily="34" charset="0"/>
              </a:rPr>
              <a:t>Table 2:  Intrinsic &amp; Extrinsic Properties for Juice Spoilage [2]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72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-11723" y="797169"/>
            <a:ext cx="8537574" cy="457200"/>
          </a:xfrm>
        </p:spPr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Composition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cow‘s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milk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>
          <a:xfrm>
            <a:off x="-21248" y="1382595"/>
            <a:ext cx="9220200" cy="3540369"/>
          </a:xfrm>
        </p:spPr>
        <p:txBody>
          <a:bodyPr/>
          <a:lstStyle/>
          <a:p>
            <a:pPr marL="350520" indent="0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The pH value of normal milk is in the range  between 6.6-6.8 at 25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°C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690518"/>
              </p:ext>
            </p:extLst>
          </p:nvPr>
        </p:nvGraphicFramePr>
        <p:xfrm>
          <a:off x="1828799" y="2604133"/>
          <a:ext cx="5486401" cy="2494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69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6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98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Main </a:t>
                      </a:r>
                      <a:r>
                        <a:rPr lang="de-DE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constituent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Limits </a:t>
                      </a:r>
                      <a:r>
                        <a:rPr lang="de-DE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</a:t>
                      </a:r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de-DE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variation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Mean</a:t>
                      </a:r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de-DE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value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Water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85.5</a:t>
                      </a:r>
                      <a:r>
                        <a:rPr lang="de-DE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– 89.5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87.5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Fat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2.5 – 6.0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3.9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Proteins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2.9 – 5.0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3.4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1526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Lactose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3.6 – 5.5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4.8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2474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Minerals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 – 0.9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1051686"/>
                  </a:ext>
                </a:extLst>
              </a:tr>
            </a:tbl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2171700" y="2177655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Table3: Quantitative composition of milk </a:t>
            </a:r>
            <a:r>
              <a:rPr lang="en-US" sz="1200" dirty="0">
                <a:latin typeface="Calibri" panose="020F0502020204030204" pitchFamily="34" charset="0"/>
                <a:ea typeface="ＭＳ Ｐゴシック" pitchFamily="-111" charset="-128"/>
                <a:cs typeface="Calibri" panose="020F0502020204030204" pitchFamily="34" charset="0"/>
              </a:rPr>
              <a:t>[6]</a:t>
            </a:r>
            <a:r>
              <a:rPr lang="de-DE" sz="1400" dirty="0">
                <a:latin typeface="+mn-lt"/>
              </a:rPr>
              <a:t> </a:t>
            </a:r>
            <a:endParaRPr lang="en-US" sz="1400" dirty="0">
              <a:latin typeface="+mn-lt"/>
            </a:endParaRPr>
          </a:p>
        </p:txBody>
      </p:sp>
      <p:sp>
        <p:nvSpPr>
          <p:cNvPr id="10" name="AutoShape 1" descr="{\mathrm  {^{\circ }C}}"/>
          <p:cNvSpPr>
            <a:spLocks noChangeAspect="1" noChangeArrowheads="1"/>
          </p:cNvSpPr>
          <p:nvPr/>
        </p:nvSpPr>
        <p:spPr bwMode="auto">
          <a:xfrm>
            <a:off x="2905125" y="32686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57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A4D65B-05A7-431D-B63A-FD9490E37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" y="6858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Early Findings: Different milk properties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659A2EE-58CE-4BBF-9503-D1204455A1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911633"/>
              </p:ext>
            </p:extLst>
          </p:nvPr>
        </p:nvGraphicFramePr>
        <p:xfrm>
          <a:off x="1258956" y="2286000"/>
          <a:ext cx="6626088" cy="3048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98644">
                  <a:extLst>
                    <a:ext uri="{9D8B030D-6E8A-4147-A177-3AD203B41FA5}">
                      <a16:colId xmlns:a16="http://schemas.microsoft.com/office/drawing/2014/main" val="1394536054"/>
                    </a:ext>
                  </a:extLst>
                </a:gridCol>
                <a:gridCol w="4227444">
                  <a:extLst>
                    <a:ext uri="{9D8B030D-6E8A-4147-A177-3AD203B41FA5}">
                      <a16:colId xmlns:a16="http://schemas.microsoft.com/office/drawing/2014/main" val="2040534688"/>
                    </a:ext>
                  </a:extLst>
                </a:gridCol>
              </a:tblGrid>
              <a:tr h="48862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Raw Milk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 wide variety of germs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129945"/>
                  </a:ext>
                </a:extLst>
              </a:tr>
              <a:tr h="123229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Pasteurized Milk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Coxiella </a:t>
                      </a:r>
                      <a:r>
                        <a:rPr lang="en-US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burnetti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Poreformers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Listeria Monocytogenes,</a:t>
                      </a:r>
                      <a:r>
                        <a:rPr lang="en-US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Coliforms.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585148"/>
                  </a:ext>
                </a:extLst>
              </a:tr>
              <a:tr h="66354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Condensed Milk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Glaucus, Aspergillus </a:t>
                      </a:r>
                      <a:r>
                        <a:rPr lang="en-US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repens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Torulopsis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7104394"/>
                  </a:ext>
                </a:extLst>
              </a:tr>
              <a:tr h="66354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Dried Milk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Bacillus, Micrococcus, Mucor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9192433"/>
                  </a:ext>
                </a:extLst>
              </a:tr>
            </a:tbl>
          </a:graphicData>
        </a:graphic>
      </p:graphicFrame>
      <p:sp>
        <p:nvSpPr>
          <p:cNvPr id="2" name="Textfeld 1"/>
          <p:cNvSpPr txBox="1"/>
          <p:nvPr/>
        </p:nvSpPr>
        <p:spPr>
          <a:xfrm>
            <a:off x="3069430" y="1905000"/>
            <a:ext cx="2398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Table 4: Milk forms </a:t>
            </a:r>
            <a:r>
              <a:rPr lang="en-US" sz="1200" dirty="0">
                <a:latin typeface="Calibri" panose="020F0502020204030204" pitchFamily="34" charset="0"/>
                <a:ea typeface="ＭＳ Ｐゴシック" pitchFamily="-111" charset="-128"/>
                <a:cs typeface="Calibri" panose="020F0502020204030204" pitchFamily="34" charset="0"/>
              </a:rPr>
              <a:t>[4]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C9D6599-68D5-410E-A32C-416BA9369323}"/>
              </a:ext>
            </a:extLst>
          </p:cNvPr>
          <p:cNvSpPr txBox="1">
            <a:spLocks/>
          </p:cNvSpPr>
          <p:nvPr/>
        </p:nvSpPr>
        <p:spPr>
          <a:xfrm>
            <a:off x="-3174" y="2057400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 algn="l" defTabSz="8382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Lucida Sans Unicode"/>
                <a:ea typeface="+mj-ea"/>
                <a:cs typeface="+mj-cs"/>
                <a:sym typeface="Lucida Grande" charset="0"/>
              </a:defRPr>
            </a:lvl1pPr>
            <a:lvl2pPr algn="l" defTabSz="838200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ucida Grande" pitchFamily="-111" charset="0"/>
                <a:ea typeface="ヒラギノ角ゴ Pro W3" pitchFamily="-111" charset="-128"/>
                <a:cs typeface="ヒラギノ角ゴ Pro W3" pitchFamily="-111" charset="-128"/>
                <a:sym typeface="Lucida Grande" charset="0"/>
              </a:defRPr>
            </a:lvl2pPr>
            <a:lvl3pPr algn="l" defTabSz="838200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ucida Grande" pitchFamily="-111" charset="0"/>
                <a:ea typeface="ヒラギノ角ゴ Pro W3" pitchFamily="-111" charset="-128"/>
                <a:cs typeface="ヒラギノ角ゴ Pro W3" pitchFamily="-111" charset="-128"/>
                <a:sym typeface="Lucida Grande" charset="0"/>
              </a:defRPr>
            </a:lvl3pPr>
            <a:lvl4pPr algn="l" defTabSz="838200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ucida Grande" pitchFamily="-111" charset="0"/>
                <a:ea typeface="ヒラギノ角ゴ Pro W3" pitchFamily="-111" charset="-128"/>
                <a:cs typeface="ヒラギノ角ゴ Pro W3" pitchFamily="-111" charset="-128"/>
                <a:sym typeface="Lucida Grande" charset="0"/>
              </a:defRPr>
            </a:lvl4pPr>
            <a:lvl5pPr algn="l" defTabSz="838200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ucida Grande" pitchFamily="-111" charset="0"/>
                <a:ea typeface="ヒラギノ角ゴ Pro W3" pitchFamily="-111" charset="-128"/>
                <a:cs typeface="ヒラギノ角ゴ Pro W3" pitchFamily="-111" charset="-128"/>
                <a:sym typeface="Lucida Grande" charset="0"/>
              </a:defRPr>
            </a:lvl5pPr>
            <a:lvl6pPr marL="457200" algn="l" defTabSz="838200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ucida Grande" pitchFamily="-111" charset="0"/>
                <a:ea typeface="ヒラギノ角ゴ Pro W3" pitchFamily="-111" charset="-128"/>
                <a:cs typeface="ヒラギノ角ゴ Pro W3" pitchFamily="-111" charset="-128"/>
                <a:sym typeface="Lucida Grande" pitchFamily="-111" charset="0"/>
              </a:defRPr>
            </a:lvl6pPr>
            <a:lvl7pPr marL="914400" algn="l" defTabSz="838200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ucida Grande" pitchFamily="-111" charset="0"/>
                <a:ea typeface="ヒラギノ角ゴ Pro W3" pitchFamily="-111" charset="-128"/>
                <a:cs typeface="ヒラギノ角ゴ Pro W3" pitchFamily="-111" charset="-128"/>
                <a:sym typeface="Lucida Grande" pitchFamily="-111" charset="0"/>
              </a:defRPr>
            </a:lvl7pPr>
            <a:lvl8pPr marL="1371600" algn="l" defTabSz="838200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ucida Grande" pitchFamily="-111" charset="0"/>
                <a:ea typeface="ヒラギノ角ゴ Pro W3" pitchFamily="-111" charset="-128"/>
                <a:cs typeface="ヒラギノ角ゴ Pro W3" pitchFamily="-111" charset="-128"/>
                <a:sym typeface="Lucida Grande" pitchFamily="-111" charset="0"/>
              </a:defRPr>
            </a:lvl8pPr>
            <a:lvl9pPr marL="1828800" algn="l" defTabSz="838200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ucida Grande" pitchFamily="-111" charset="0"/>
                <a:ea typeface="ヒラギノ角ゴ Pro W3" pitchFamily="-111" charset="-128"/>
                <a:cs typeface="ヒラギノ角ゴ Pro W3" pitchFamily="-111" charset="-128"/>
                <a:sym typeface="Lucida Grande" pitchFamily="-111" charset="0"/>
              </a:defRPr>
            </a:lvl9pPr>
          </a:lstStyle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519478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C2E005-1A67-4959-8265-5E58F1CD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Biochemistry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6FA3EC-924A-4629-98E0-FEF95922A4B1}"/>
              </a:ext>
            </a:extLst>
          </p:cNvPr>
          <p:cNvSpPr txBox="1"/>
          <p:nvPr/>
        </p:nvSpPr>
        <p:spPr>
          <a:xfrm>
            <a:off x="838200" y="1447800"/>
            <a:ext cx="28575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PH range of beverages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08CB2D1E-5770-4A3E-8115-84AFE2AF6B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925968"/>
              </p:ext>
            </p:extLst>
          </p:nvPr>
        </p:nvGraphicFramePr>
        <p:xfrm>
          <a:off x="1447800" y="2224516"/>
          <a:ext cx="6324600" cy="295708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08200">
                  <a:extLst>
                    <a:ext uri="{9D8B030D-6E8A-4147-A177-3AD203B41FA5}">
                      <a16:colId xmlns:a16="http://schemas.microsoft.com/office/drawing/2014/main" val="450970847"/>
                    </a:ext>
                  </a:extLst>
                </a:gridCol>
                <a:gridCol w="2108200">
                  <a:extLst>
                    <a:ext uri="{9D8B030D-6E8A-4147-A177-3AD203B41FA5}">
                      <a16:colId xmlns:a16="http://schemas.microsoft.com/office/drawing/2014/main" val="2835215372"/>
                    </a:ext>
                  </a:extLst>
                </a:gridCol>
                <a:gridCol w="2108200">
                  <a:extLst>
                    <a:ext uri="{9D8B030D-6E8A-4147-A177-3AD203B41FA5}">
                      <a16:colId xmlns:a16="http://schemas.microsoft.com/office/drawing/2014/main" val="4279776439"/>
                    </a:ext>
                  </a:extLst>
                </a:gridCol>
              </a:tblGrid>
              <a:tr h="680522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strike="noStrike" kern="1200" baseline="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Juices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strike="noStrike" kern="1200" baseline="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pH range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strike="noStrike" kern="1200" baseline="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Mean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2726031"/>
                  </a:ext>
                </a:extLst>
              </a:tr>
              <a:tr h="62432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Orange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4.19 - 4.50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4.34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136118"/>
                  </a:ext>
                </a:extLst>
              </a:tr>
              <a:tr h="62432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Sweet lime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4.70 - 5.47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5.08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432102"/>
                  </a:ext>
                </a:extLst>
              </a:tr>
              <a:tr h="51396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Carrot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5.76 - 6.03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5.89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641304"/>
                  </a:ext>
                </a:extLst>
              </a:tr>
              <a:tr h="5139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Milk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6.6-6.8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6.7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956456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F65E876E-0B0F-4FD0-A7B7-7684B22CC166}"/>
              </a:ext>
            </a:extLst>
          </p:cNvPr>
          <p:cNvSpPr/>
          <p:nvPr/>
        </p:nvSpPr>
        <p:spPr>
          <a:xfrm>
            <a:off x="3307295" y="5339211"/>
            <a:ext cx="25294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Table1: 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itchFamily="-111" charset="-128"/>
                <a:cs typeface="Calibri" panose="020F0502020204030204" pitchFamily="34" charset="0"/>
              </a:rPr>
              <a:t>PH level of different drinks [1]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810207"/>
      </p:ext>
    </p:extLst>
  </p:cSld>
  <p:clrMapOvr>
    <a:masterClrMapping/>
  </p:clrMapOvr>
</p:sld>
</file>

<file path=ppt/theme/theme1.xml><?xml version="1.0" encoding="utf-8"?>
<a:theme xmlns:a="http://schemas.openxmlformats.org/drawingml/2006/main" name="Ovgu_EIT">
  <a:themeElements>
    <a:clrScheme name="Benutzerdefiniert 29">
      <a:dk1>
        <a:srgbClr val="000000"/>
      </a:dk1>
      <a:lt1>
        <a:srgbClr val="FFFFFF"/>
      </a:lt1>
      <a:dk2>
        <a:srgbClr val="75B726"/>
      </a:dk2>
      <a:lt2>
        <a:srgbClr val="5D8EA6"/>
      </a:lt2>
      <a:accent1>
        <a:srgbClr val="7A003F"/>
      </a:accent1>
      <a:accent2>
        <a:srgbClr val="75B726"/>
      </a:accent2>
      <a:accent3>
        <a:srgbClr val="FFFFFF"/>
      </a:accent3>
      <a:accent4>
        <a:srgbClr val="000000"/>
      </a:accent4>
      <a:accent5>
        <a:srgbClr val="97C98A"/>
      </a:accent5>
      <a:accent6>
        <a:srgbClr val="75B726"/>
      </a:accent6>
      <a:hlink>
        <a:srgbClr val="7A003F"/>
      </a:hlink>
      <a:folHlink>
        <a:srgbClr val="F39100"/>
      </a:folHlink>
    </a:clrScheme>
    <a:fontScheme name="Musterseite">
      <a:majorFont>
        <a:latin typeface="Lucida Grande"/>
        <a:ea typeface="ヒラギノ角ゴ Pro W3"/>
        <a:cs typeface="ヒラギノ角ゴ Pro W3"/>
      </a:majorFont>
      <a:minorFont>
        <a:latin typeface="Lucida Sans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A33316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Lucida Grande CY" pitchFamily="-111" charset="-52"/>
            <a:ea typeface="ヒラギノ角ゴ Pro W3" pitchFamily="-111" charset="-128"/>
            <a:cs typeface="ヒラギノ角ゴ Pro W3" pitchFamily="-11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A33316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Lucida Grande CY" pitchFamily="-111" charset="-52"/>
            <a:ea typeface="ヒラギノ角ゴ Pro W3" pitchFamily="-111" charset="-128"/>
            <a:cs typeface="ヒラギノ角ゴ Pro W3" pitchFamily="-111" charset="-128"/>
          </a:defRPr>
        </a:defPPr>
      </a:lstStyle>
    </a:lnDef>
  </a:objectDefaults>
  <a:extraClrSchemeLst>
    <a:extraClrScheme>
      <a:clrScheme name="Musterseite 1">
        <a:dk1>
          <a:srgbClr val="000000"/>
        </a:dk1>
        <a:lt1>
          <a:srgbClr val="FFFFFF"/>
        </a:lt1>
        <a:dk2>
          <a:srgbClr val="3C3C3C"/>
        </a:dk2>
        <a:lt2>
          <a:srgbClr val="808080"/>
        </a:lt2>
        <a:accent1>
          <a:srgbClr val="A7171A"/>
        </a:accent1>
        <a:accent2>
          <a:srgbClr val="642C29"/>
        </a:accent2>
        <a:accent3>
          <a:srgbClr val="FFFFFF"/>
        </a:accent3>
        <a:accent4>
          <a:srgbClr val="000000"/>
        </a:accent4>
        <a:accent5>
          <a:srgbClr val="D0ABAB"/>
        </a:accent5>
        <a:accent6>
          <a:srgbClr val="5A2724"/>
        </a:accent6>
        <a:hlink>
          <a:srgbClr val="C31924"/>
        </a:hlink>
        <a:folHlink>
          <a:srgbClr val="DBC14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Ovgu_EIT</Template>
  <TotalTime>4204</TotalTime>
  <Words>975</Words>
  <Application>Microsoft Office PowerPoint</Application>
  <PresentationFormat>On-screen Show (4:3)</PresentationFormat>
  <Paragraphs>211</Paragraphs>
  <Slides>24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ＭＳ Ｐゴシック</vt:lpstr>
      <vt:lpstr>Arial</vt:lpstr>
      <vt:lpstr>Calibri</vt:lpstr>
      <vt:lpstr>Lucida Grande</vt:lpstr>
      <vt:lpstr>Lucida Grande CY</vt:lpstr>
      <vt:lpstr>Lucida Sans</vt:lpstr>
      <vt:lpstr>Lucida Sans Unicode</vt:lpstr>
      <vt:lpstr>Wingdings</vt:lpstr>
      <vt:lpstr>ヒラギノ角ゴ Pro W3</vt:lpstr>
      <vt:lpstr>Ovgu_EIT</vt:lpstr>
      <vt:lpstr>PowerPoint Presentation</vt:lpstr>
      <vt:lpstr>Overview</vt:lpstr>
      <vt:lpstr>Introduction</vt:lpstr>
      <vt:lpstr>Introduction</vt:lpstr>
      <vt:lpstr>Early Findings: Fruit Juices Property </vt:lpstr>
      <vt:lpstr>Critical factors affecting the spoilage of juices</vt:lpstr>
      <vt:lpstr>Composition of cow‘s milk</vt:lpstr>
      <vt:lpstr>Early Findings: Different milk properties</vt:lpstr>
      <vt:lpstr>Biochemistry</vt:lpstr>
      <vt:lpstr>Current technologies</vt:lpstr>
      <vt:lpstr>Current technologies</vt:lpstr>
      <vt:lpstr>Current technologies</vt:lpstr>
      <vt:lpstr>Current technologies</vt:lpstr>
      <vt:lpstr>Why Milk?</vt:lpstr>
      <vt:lpstr>Possible designs</vt:lpstr>
      <vt:lpstr>Possible designs</vt:lpstr>
      <vt:lpstr>Possible designs</vt:lpstr>
      <vt:lpstr>Final design</vt:lpstr>
      <vt:lpstr>Final Design</vt:lpstr>
      <vt:lpstr>Final Design</vt:lpstr>
      <vt:lpstr>Data Management and Blog</vt:lpstr>
      <vt:lpstr>Outlook </vt:lpstr>
      <vt:lpstr>References 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558</cp:revision>
  <cp:lastPrinted>2009-04-03T10:08:54Z</cp:lastPrinted>
  <dcterms:created xsi:type="dcterms:W3CDTF">2017-04-30T19:48:07Z</dcterms:created>
  <dcterms:modified xsi:type="dcterms:W3CDTF">2018-06-25T09:41:40Z</dcterms:modified>
</cp:coreProperties>
</file>